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  <p:sldId id="267" r:id="rId12"/>
  </p:sldIdLst>
  <p:sldSz cx="12192000" cy="6858000"/>
  <p:notesSz cx="6858000" cy="9144000"/>
  <p:defaultTextStyle>
    <a:defPPr>
      <a:defRPr lang="en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2D79"/>
    <a:srgbClr val="34426F"/>
    <a:srgbClr val="1A10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24A72-A7F3-7447-4A23-F22B147548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ECD746-CABF-D690-19EE-87A6956E40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870D6-5555-1D97-68EB-BC71225FD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93F0-EBFF-C94D-B9CD-300FEC4C1754}" type="datetimeFigureOut">
              <a:rPr lang="en-SA" smtClean="0"/>
              <a:t>05/14/2025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38EBE-9842-3C71-EA69-5E373FA5E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B9A56-332C-6B80-1CEF-88657CFA1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9C20-36B5-1A41-8F0C-073AD963A8E9}" type="slidenum">
              <a:rPr lang="en-SA" smtClean="0"/>
              <a:t>‹#›</a:t>
            </a:fld>
            <a:endParaRPr lang="en-SA"/>
          </a:p>
        </p:txBody>
      </p:sp>
      <p:pic>
        <p:nvPicPr>
          <p:cNvPr id="8" name="Picture 7" descr="A cartoon of a moon&#10;&#10;AI-generated content may be incorrect.">
            <a:extLst>
              <a:ext uri="{FF2B5EF4-FFF2-40B4-BE49-F238E27FC236}">
                <a16:creationId xmlns:a16="http://schemas.microsoft.com/office/drawing/2014/main" id="{095D3C75-0415-DBDA-3E6E-837286C596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893" t="23498" r="189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5E635C-B541-2475-4CFB-CA3A10A055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6700" y="236282"/>
            <a:ext cx="2987832" cy="61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064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AC40C-4891-EBC3-B563-AD3CAC6F5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6F0AF-DC87-55AF-B385-A756BF556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E4CC6A-E0C1-A7B2-C205-CA318AEB34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B4CAE5-86EA-4ACD-9C8D-B9E6598D8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93F0-EBFF-C94D-B9CD-300FEC4C1754}" type="datetimeFigureOut">
              <a:rPr lang="en-SA" smtClean="0"/>
              <a:t>05/14/2025</a:t>
            </a:fld>
            <a:endParaRPr lang="en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2974AC-AB35-78E4-6D61-90CBD2A5B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F65EB9-C8BF-4122-03B1-236419CAF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9C20-36B5-1A41-8F0C-073AD963A8E9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72254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C8B15-C56F-9C09-446D-F0B10F83E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62DF2B-5243-C436-A9DB-D06620F528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165C28-508A-AD2E-EA71-02850BD919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9EE012-1C9C-CEAD-1C61-D4AC6029E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93F0-EBFF-C94D-B9CD-300FEC4C1754}" type="datetimeFigureOut">
              <a:rPr lang="en-SA" smtClean="0"/>
              <a:t>05/14/2025</a:t>
            </a:fld>
            <a:endParaRPr lang="en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3DDB76-95AC-0CDB-4554-F0AB45969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B4A91D-6F40-CAA2-534C-9ED856D68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9C20-36B5-1A41-8F0C-073AD963A8E9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4259494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8E790-2A92-022F-2581-66623D036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CC520C-A5B1-1EF7-8B25-DA475CE8CC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00F63-27F1-F03C-7F56-B0AC58A52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93F0-EBFF-C94D-B9CD-300FEC4C1754}" type="datetimeFigureOut">
              <a:rPr lang="en-SA" smtClean="0"/>
              <a:t>05/14/2025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4F482-771E-D725-BFBC-A0A27A60D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CD8BA7-029A-D6DE-AD34-556DFEA8E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9C20-36B5-1A41-8F0C-073AD963A8E9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748070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4712BD-1AA2-50A6-B068-14BF67A6C7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37D4CC-7EF9-F3F5-4E4D-7C21B4C6AE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F193F0-B7E9-F7E3-9344-F825E27B8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93F0-EBFF-C94D-B9CD-300FEC4C1754}" type="datetimeFigureOut">
              <a:rPr lang="en-SA" smtClean="0"/>
              <a:t>05/14/2025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745C1-1A36-0CD4-C5C0-DF523430F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B037F-BAA0-4A0E-43E0-DC4421EBB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9C20-36B5-1A41-8F0C-073AD963A8E9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752659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24A72-A7F3-7447-4A23-F22B147548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ECD746-CABF-D690-19EE-87A6956E40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870D6-5555-1D97-68EB-BC71225FD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93F0-EBFF-C94D-B9CD-300FEC4C1754}" type="datetimeFigureOut">
              <a:rPr lang="en-SA" smtClean="0"/>
              <a:t>05/14/2025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38EBE-9842-3C71-EA69-5E373FA5E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B9A56-332C-6B80-1CEF-88657CFA1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9C20-36B5-1A41-8F0C-073AD963A8E9}" type="slidenum">
              <a:rPr lang="en-SA" smtClean="0"/>
              <a:t>‹#›</a:t>
            </a:fld>
            <a:endParaRPr lang="en-SA"/>
          </a:p>
        </p:txBody>
      </p:sp>
      <p:pic>
        <p:nvPicPr>
          <p:cNvPr id="8" name="Picture 7" descr="A cartoon of a moon&#10;&#10;AI-generated content may be incorrect.">
            <a:extLst>
              <a:ext uri="{FF2B5EF4-FFF2-40B4-BE49-F238E27FC236}">
                <a16:creationId xmlns:a16="http://schemas.microsoft.com/office/drawing/2014/main" id="{095D3C75-0415-DBDA-3E6E-837286C596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893" t="23498" r="189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ounded Rectangle 4">
            <a:extLst>
              <a:ext uri="{FF2B5EF4-FFF2-40B4-BE49-F238E27FC236}">
                <a16:creationId xmlns:a16="http://schemas.microsoft.com/office/drawing/2014/main" id="{98002435-92F6-C533-F22D-DF307E668527}"/>
              </a:ext>
            </a:extLst>
          </p:cNvPr>
          <p:cNvSpPr/>
          <p:nvPr userDrawn="1"/>
        </p:nvSpPr>
        <p:spPr bwMode="auto">
          <a:xfrm>
            <a:off x="414616" y="496461"/>
            <a:ext cx="11362767" cy="5600699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DAB91C-6807-FA71-9A0D-F37E89C8AD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29886" y="6229431"/>
            <a:ext cx="2460761" cy="50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680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24A72-A7F3-7447-4A23-F22B147548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ECD746-CABF-D690-19EE-87A6956E40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870D6-5555-1D97-68EB-BC71225FD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93F0-EBFF-C94D-B9CD-300FEC4C1754}" type="datetimeFigureOut">
              <a:rPr lang="en-SA" smtClean="0"/>
              <a:t>05/14/2025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38EBE-9842-3C71-EA69-5E373FA5E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B9A56-332C-6B80-1CEF-88657CFA1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9C20-36B5-1A41-8F0C-073AD963A8E9}" type="slidenum">
              <a:rPr lang="en-SA" smtClean="0"/>
              <a:t>‹#›</a:t>
            </a:fld>
            <a:endParaRPr lang="en-SA"/>
          </a:p>
        </p:txBody>
      </p:sp>
      <p:pic>
        <p:nvPicPr>
          <p:cNvPr id="8" name="Picture 7" descr="A cartoon of a moon&#10;&#10;AI-generated content may be incorrect.">
            <a:extLst>
              <a:ext uri="{FF2B5EF4-FFF2-40B4-BE49-F238E27FC236}">
                <a16:creationId xmlns:a16="http://schemas.microsoft.com/office/drawing/2014/main" id="{095D3C75-0415-DBDA-3E6E-837286C596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893" t="23498" r="189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5E635C-B541-2475-4CFB-CA3A10A055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94992" y="1742786"/>
            <a:ext cx="5602016" cy="114675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2FAEC3F2-080A-865D-6F02-FA412E74F5E6}"/>
              </a:ext>
            </a:extLst>
          </p:cNvPr>
          <p:cNvSpPr/>
          <p:nvPr userDrawn="1"/>
        </p:nvSpPr>
        <p:spPr>
          <a:xfrm>
            <a:off x="6154057" y="2833914"/>
            <a:ext cx="304800" cy="304800"/>
          </a:xfrm>
          <a:prstGeom prst="ellipse">
            <a:avLst/>
          </a:prstGeom>
          <a:solidFill>
            <a:srgbClr val="302D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228957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F161E-9969-20E1-8070-8D20DEDBB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FAE3C-BED4-11AF-E83B-E8F019F4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AF1D2-CFF4-FB6A-6E67-D1F15DA54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93F0-EBFF-C94D-B9CD-300FEC4C1754}" type="datetimeFigureOut">
              <a:rPr lang="en-SA" smtClean="0"/>
              <a:t>05/14/2025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BF67F-C108-3D80-7517-9F8383BC6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05CF8-1280-B06A-5615-56592EAF9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9C20-36B5-1A41-8F0C-073AD963A8E9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567638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2B9D7-7B4A-ADDA-0DA3-E1FF9D6CF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E23A77-5C7E-434F-2927-ABE045C40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3188B-8FE2-0B99-8DB9-80F4DC094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93F0-EBFF-C94D-B9CD-300FEC4C1754}" type="datetimeFigureOut">
              <a:rPr lang="en-SA" smtClean="0"/>
              <a:t>05/14/2025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3CF1C2-5FED-037A-9AC1-60078BD58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56331C-DB4F-9F55-428D-02F1A3FCF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9C20-36B5-1A41-8F0C-073AD963A8E9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568513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ED10A-7AAC-001E-5168-D9B3D5E3C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003A8-9BEC-21A0-00A2-44B27A43B7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1CF1CB-573E-3C4C-61F9-779BCA84B0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B5E24E-A2F1-656E-4904-191B64373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93F0-EBFF-C94D-B9CD-300FEC4C1754}" type="datetimeFigureOut">
              <a:rPr lang="en-SA" smtClean="0"/>
              <a:t>05/14/2025</a:t>
            </a:fld>
            <a:endParaRPr lang="en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00D4DA-5224-4612-6BA6-0644FE71A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C60F8C-1232-A261-E130-90F2C3DF3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9C20-36B5-1A41-8F0C-073AD963A8E9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311499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B0C16-0C2D-C300-5DE6-82798AEDB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C9B66-EB00-6E9A-915A-F0D2F81BC7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8D0F33-F744-B16F-FFB7-70B7B08C74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6D296E-0138-66FF-B98C-FAC1385F25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4EA072-B03D-D377-7F0E-4A414C1016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C1982B-A05C-E039-6D7F-4E1E31BE8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93F0-EBFF-C94D-B9CD-300FEC4C1754}" type="datetimeFigureOut">
              <a:rPr lang="en-SA" smtClean="0"/>
              <a:t>05/14/2025</a:t>
            </a:fld>
            <a:endParaRPr lang="en-S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16B107-448D-1E00-7369-23B83FE0A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6B6EBA-790B-92E7-CE7E-97BF2FAE7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9C20-36B5-1A41-8F0C-073AD963A8E9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956262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D38A8-86FA-C5D7-0C74-0BC5C7843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273FE1-5F16-F74D-34F5-DF75C968C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93F0-EBFF-C94D-B9CD-300FEC4C1754}" type="datetimeFigureOut">
              <a:rPr lang="en-SA" smtClean="0"/>
              <a:t>05/14/2025</a:t>
            </a:fld>
            <a:endParaRPr lang="en-S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19C078-3CAB-A883-7601-4CFCAB87A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BA5D91-2500-03EA-74AC-DDEFD309B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9C20-36B5-1A41-8F0C-073AD963A8E9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684758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3437E8-E018-AE09-B165-27655681A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293F0-EBFF-C94D-B9CD-300FEC4C1754}" type="datetimeFigureOut">
              <a:rPr lang="en-SA" smtClean="0"/>
              <a:t>05/14/2025</a:t>
            </a:fld>
            <a:endParaRPr lang="en-S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45659A-A863-1A4F-65CA-365D986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CA5F60-B58C-2A3E-0FD3-ED75605A4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59C20-36B5-1A41-8F0C-073AD963A8E9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747486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1BA533-3E47-B3C4-CE71-7DD573228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02E98B-E4AC-D837-6A74-5ADBE251B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704F0D-4698-1043-B915-84DC10E762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F293F0-EBFF-C94D-B9CD-300FEC4C1754}" type="datetimeFigureOut">
              <a:rPr lang="en-SA" smtClean="0"/>
              <a:t>05/14/2025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F48D6-A17A-CE09-AB78-35423C1761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BEB014-2BE6-5332-4035-654CE9563F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959C20-36B5-1A41-8F0C-073AD963A8E9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127251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60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4">
            <a:extLst>
              <a:ext uri="{FF2B5EF4-FFF2-40B4-BE49-F238E27FC236}">
                <a16:creationId xmlns:a16="http://schemas.microsoft.com/office/drawing/2014/main" id="{10BFA805-274C-C416-2C25-EB6CF57B88BB}"/>
              </a:ext>
            </a:extLst>
          </p:cNvPr>
          <p:cNvSpPr/>
          <p:nvPr/>
        </p:nvSpPr>
        <p:spPr>
          <a:xfrm flipV="1">
            <a:off x="3869928" y="2965366"/>
            <a:ext cx="4371975" cy="719726"/>
          </a:xfrm>
          <a:prstGeom prst="roundRect">
            <a:avLst>
              <a:gd name="adj" fmla="val 9013"/>
            </a:avLst>
          </a:prstGeom>
          <a:solidFill>
            <a:srgbClr val="1A1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ar-SA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6219317-F04C-011F-3F35-07E3C7F438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0022" y="2965366"/>
            <a:ext cx="5091953" cy="602871"/>
          </a:xfrm>
        </p:spPr>
        <p:txBody>
          <a:bodyPr>
            <a:noAutofit/>
          </a:bodyPr>
          <a:lstStyle/>
          <a:p>
            <a:pPr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الفضــاء</a:t>
            </a:r>
            <a:endParaRPr lang="en-SA" sz="28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944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BAA6D6-1DD8-E9F9-0404-BCF6D0D846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F5136B9-F3D3-C0D3-BFAD-C782108763FA}"/>
              </a:ext>
            </a:extLst>
          </p:cNvPr>
          <p:cNvSpPr txBox="1"/>
          <p:nvPr/>
        </p:nvSpPr>
        <p:spPr>
          <a:xfrm>
            <a:off x="1611295" y="2157097"/>
            <a:ext cx="8969410" cy="1900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2000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الفضاء مكان رائع ومثير للغاية!</a:t>
            </a:r>
          </a:p>
          <a:p>
            <a:pPr algn="ctr" rtl="1">
              <a:lnSpc>
                <a:spcPct val="150000"/>
              </a:lnSpc>
            </a:pPr>
            <a:r>
              <a:rPr lang="ar-SA" sz="2000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ويحمل الكثير من الألوان والأسرار.</a:t>
            </a:r>
          </a:p>
          <a:p>
            <a:pPr algn="ctr" rtl="1">
              <a:lnSpc>
                <a:spcPct val="150000"/>
              </a:lnSpc>
            </a:pPr>
            <a:r>
              <a:rPr lang="ar-SA" sz="2000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يمكن أن تكون لديكم مغامرات كثيرة في الفضاء عندما تكبرون.</a:t>
            </a:r>
          </a:p>
          <a:p>
            <a:pPr algn="ctr" rtl="1">
              <a:lnSpc>
                <a:spcPct val="150000"/>
              </a:lnSpc>
            </a:pPr>
            <a:r>
              <a:rPr lang="ar-SA" sz="2000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هل تحلمون بأن تصبحوا رواد فضاء في المستقبل؟</a:t>
            </a:r>
          </a:p>
        </p:txBody>
      </p:sp>
    </p:spTree>
    <p:extLst>
      <p:ext uri="{BB962C8B-B14F-4D97-AF65-F5344CB8AC3E}">
        <p14:creationId xmlns:p14="http://schemas.microsoft.com/office/powerpoint/2010/main" val="283282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2544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4">
            <a:extLst>
              <a:ext uri="{FF2B5EF4-FFF2-40B4-BE49-F238E27FC236}">
                <a16:creationId xmlns:a16="http://schemas.microsoft.com/office/drawing/2014/main" id="{5A29B8D9-FDF8-FA5C-A6D1-05534EF5DBA9}"/>
              </a:ext>
            </a:extLst>
          </p:cNvPr>
          <p:cNvSpPr/>
          <p:nvPr/>
        </p:nvSpPr>
        <p:spPr>
          <a:xfrm>
            <a:off x="4078158" y="900841"/>
            <a:ext cx="7144306" cy="707886"/>
          </a:xfrm>
          <a:prstGeom prst="roundRect">
            <a:avLst>
              <a:gd name="adj" fmla="val 9013"/>
            </a:avLst>
          </a:prstGeom>
          <a:solidFill>
            <a:srgbClr val="1A1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ar-S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C0E98C-6151-CB79-17C9-93E07E8A1C62}"/>
              </a:ext>
            </a:extLst>
          </p:cNvPr>
          <p:cNvSpPr txBox="1"/>
          <p:nvPr/>
        </p:nvSpPr>
        <p:spPr>
          <a:xfrm>
            <a:off x="6426859" y="1052080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400" b="1" dirty="0">
                <a:solidFill>
                  <a:schemeClr val="bg1"/>
                </a:solidFill>
                <a:latin typeface="Segoe UI Black" panose="020B0502040204020203" pitchFamily="34" charset="0"/>
                <a:ea typeface="Tahoma" panose="020B0604030504040204" pitchFamily="34" charset="0"/>
                <a:cs typeface="Segoe UI Black" panose="020B0502040204020203" pitchFamily="34" charset="0"/>
              </a:rPr>
              <a:t>هل تعرفون ما</a:t>
            </a:r>
            <a:r>
              <a:rPr lang="en-US" sz="2400" b="1" dirty="0">
                <a:solidFill>
                  <a:schemeClr val="bg1"/>
                </a:solidFill>
                <a:latin typeface="Segoe UI Black" panose="020B0502040204020203" pitchFamily="34" charset="0"/>
                <a:ea typeface="Tahoma" panose="020B0604030504040204" pitchFamily="34" charset="0"/>
                <a:cs typeface="Segoe UI Black" panose="020B0502040204020203" pitchFamily="34" charset="0"/>
              </a:rPr>
              <a:t> </a:t>
            </a:r>
            <a:r>
              <a:rPr lang="ar-SA" sz="2400" b="1" dirty="0">
                <a:solidFill>
                  <a:schemeClr val="bg1"/>
                </a:solidFill>
                <a:latin typeface="Segoe UI Black" panose="020B0502040204020203" pitchFamily="34" charset="0"/>
                <a:ea typeface="Tahoma" panose="020B0604030504040204" pitchFamily="34" charset="0"/>
                <a:cs typeface="Segoe UI Black" panose="020B0502040204020203" pitchFamily="34" charset="0"/>
              </a:rPr>
              <a:t>هذا المكان؟</a:t>
            </a:r>
          </a:p>
        </p:txBody>
      </p:sp>
      <p:pic>
        <p:nvPicPr>
          <p:cNvPr id="6" name="Picture 5" descr="A cartoon of a planet and a satellite&#10;&#10;Description automatically generated">
            <a:extLst>
              <a:ext uri="{FF2B5EF4-FFF2-40B4-BE49-F238E27FC236}">
                <a16:creationId xmlns:a16="http://schemas.microsoft.com/office/drawing/2014/main" id="{CAB9E97A-4238-F2CB-CC6B-3AA97E8D9C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31" y="1893676"/>
            <a:ext cx="4921435" cy="3480023"/>
          </a:xfrm>
          <a:prstGeom prst="cloud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</p:pic>
      <p:sp>
        <p:nvSpPr>
          <p:cNvPr id="7" name="Rectangle: Rounded Corners 4">
            <a:extLst>
              <a:ext uri="{FF2B5EF4-FFF2-40B4-BE49-F238E27FC236}">
                <a16:creationId xmlns:a16="http://schemas.microsoft.com/office/drawing/2014/main" id="{3719816A-A443-5437-4C71-19384314426E}"/>
              </a:ext>
            </a:extLst>
          </p:cNvPr>
          <p:cNvSpPr/>
          <p:nvPr/>
        </p:nvSpPr>
        <p:spPr>
          <a:xfrm flipH="1">
            <a:off x="8799443" y="1961015"/>
            <a:ext cx="2449526" cy="707886"/>
          </a:xfrm>
          <a:prstGeom prst="homePlate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ar-S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25E4D9-D172-FC45-BD01-C67B4AC7E8B1}"/>
              </a:ext>
            </a:extLst>
          </p:cNvPr>
          <p:cNvSpPr txBox="1"/>
          <p:nvPr/>
        </p:nvSpPr>
        <p:spPr>
          <a:xfrm>
            <a:off x="6453364" y="2112254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000" b="1" dirty="0">
                <a:solidFill>
                  <a:schemeClr val="bg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أنه الفضاء!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0BCEC3-967C-D982-4E23-BAC7A2CD16DA}"/>
              </a:ext>
            </a:extLst>
          </p:cNvPr>
          <p:cNvSpPr txBox="1"/>
          <p:nvPr/>
        </p:nvSpPr>
        <p:spPr>
          <a:xfrm>
            <a:off x="6150912" y="2906782"/>
            <a:ext cx="5008877" cy="1438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000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اليوم سنخوض مغامرة رائعة في الفضاء،</a:t>
            </a:r>
          </a:p>
          <a:p>
            <a:pPr algn="r" rtl="1">
              <a:lnSpc>
                <a:spcPct val="150000"/>
              </a:lnSpc>
            </a:pPr>
            <a:r>
              <a:rPr lang="ar-SA" sz="2000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وسنتعلم كل ما يمكن أن نعرفه عن هذا المكان البعيد والمثير!</a:t>
            </a:r>
          </a:p>
        </p:txBody>
      </p:sp>
    </p:spTree>
    <p:extLst>
      <p:ext uri="{BB962C8B-B14F-4D97-AF65-F5344CB8AC3E}">
        <p14:creationId xmlns:p14="http://schemas.microsoft.com/office/powerpoint/2010/main" val="243480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303BA4-56A1-3B1D-D0AC-CA8F0428A7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4">
            <a:extLst>
              <a:ext uri="{FF2B5EF4-FFF2-40B4-BE49-F238E27FC236}">
                <a16:creationId xmlns:a16="http://schemas.microsoft.com/office/drawing/2014/main" id="{0AAA121E-A3AE-9FA2-078D-DF54F825D6D0}"/>
              </a:ext>
            </a:extLst>
          </p:cNvPr>
          <p:cNvSpPr/>
          <p:nvPr/>
        </p:nvSpPr>
        <p:spPr>
          <a:xfrm>
            <a:off x="4078158" y="900841"/>
            <a:ext cx="7144306" cy="707886"/>
          </a:xfrm>
          <a:prstGeom prst="roundRect">
            <a:avLst>
              <a:gd name="adj" fmla="val 9013"/>
            </a:avLst>
          </a:prstGeom>
          <a:solidFill>
            <a:srgbClr val="1A1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ar-S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A4A100-29E3-A639-578D-82DE04332B80}"/>
              </a:ext>
            </a:extLst>
          </p:cNvPr>
          <p:cNvSpPr txBox="1"/>
          <p:nvPr/>
        </p:nvSpPr>
        <p:spPr>
          <a:xfrm>
            <a:off x="6426859" y="1052080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000" b="1" dirty="0">
                <a:solidFill>
                  <a:schemeClr val="bg1"/>
                </a:solidFill>
                <a:latin typeface="Segoe UI Black" panose="020B0502040204020203" pitchFamily="34" charset="0"/>
                <a:ea typeface="Tahoma" panose="020B0604030504040204" pitchFamily="34" charset="0"/>
                <a:cs typeface="Segoe UI Black" panose="020B0502040204020203" pitchFamily="34" charset="0"/>
              </a:rPr>
              <a:t>الفضاء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E1370E-38D5-5BCC-20DB-6F2DA2DD3DBE}"/>
              </a:ext>
            </a:extLst>
          </p:cNvPr>
          <p:cNvSpPr txBox="1"/>
          <p:nvPr/>
        </p:nvSpPr>
        <p:spPr>
          <a:xfrm>
            <a:off x="6597775" y="2352466"/>
            <a:ext cx="4533702" cy="1900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SA" sz="2000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الفضاء هو مكان بعيد جدًا عن الأرض!</a:t>
            </a:r>
          </a:p>
          <a:p>
            <a:pPr algn="just" rtl="1">
              <a:lnSpc>
                <a:spcPct val="150000"/>
              </a:lnSpc>
            </a:pPr>
            <a:r>
              <a:rPr lang="ar-SA" sz="2000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يمكننا أن نتخيل الفضاء كمكان مليء بالنجوم والكواكب والأشياء الرائعة. إنه مكان جميل جدًا!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5B6415-85A9-D6E2-9489-C6BE44225B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8"/>
          <a:stretch/>
        </p:blipFill>
        <p:spPr>
          <a:xfrm>
            <a:off x="477049" y="1836625"/>
            <a:ext cx="5450258" cy="3853962"/>
          </a:xfrm>
          <a:prstGeom prst="cloud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</p:pic>
      <p:sp>
        <p:nvSpPr>
          <p:cNvPr id="3" name="Flowchart: Off-page Connector 9">
            <a:extLst>
              <a:ext uri="{FF2B5EF4-FFF2-40B4-BE49-F238E27FC236}">
                <a16:creationId xmlns:a16="http://schemas.microsoft.com/office/drawing/2014/main" id="{E7A3CA62-7D85-0511-B001-784D441D2441}"/>
              </a:ext>
            </a:extLst>
          </p:cNvPr>
          <p:cNvSpPr/>
          <p:nvPr/>
        </p:nvSpPr>
        <p:spPr>
          <a:xfrm rot="6219850">
            <a:off x="6764020" y="4020263"/>
            <a:ext cx="816238" cy="1335538"/>
          </a:xfrm>
          <a:prstGeom prst="flowChartOffpageConnector">
            <a:avLst/>
          </a:prstGeom>
          <a:solidFill>
            <a:schemeClr val="tx2">
              <a:lumMod val="25000"/>
              <a:lumOff val="7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ar-S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762EE4-86A0-3AFB-03D3-48634E831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8178" y="4289848"/>
            <a:ext cx="9398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37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99A275-40BD-E1A6-9361-4DA5A584BE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4">
            <a:extLst>
              <a:ext uri="{FF2B5EF4-FFF2-40B4-BE49-F238E27FC236}">
                <a16:creationId xmlns:a16="http://schemas.microsoft.com/office/drawing/2014/main" id="{9262FCEC-30B1-3531-8101-C96EF0E0048F}"/>
              </a:ext>
            </a:extLst>
          </p:cNvPr>
          <p:cNvSpPr/>
          <p:nvPr/>
        </p:nvSpPr>
        <p:spPr>
          <a:xfrm>
            <a:off x="4078158" y="900841"/>
            <a:ext cx="7144306" cy="707886"/>
          </a:xfrm>
          <a:prstGeom prst="roundRect">
            <a:avLst>
              <a:gd name="adj" fmla="val 9013"/>
            </a:avLst>
          </a:prstGeom>
          <a:solidFill>
            <a:srgbClr val="1A1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ar-S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CACD4F-E988-2D30-ED63-ADF44A2F44C8}"/>
              </a:ext>
            </a:extLst>
          </p:cNvPr>
          <p:cNvSpPr txBox="1"/>
          <p:nvPr/>
        </p:nvSpPr>
        <p:spPr>
          <a:xfrm>
            <a:off x="6426859" y="1052080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400" b="1" dirty="0">
                <a:solidFill>
                  <a:schemeClr val="bg1"/>
                </a:solidFill>
                <a:latin typeface="Segoe UI Black" panose="020B0502040204020203" pitchFamily="34" charset="0"/>
                <a:ea typeface="Tahoma" panose="020B0604030504040204" pitchFamily="34" charset="0"/>
                <a:cs typeface="Segoe UI Black" panose="020B0502040204020203" pitchFamily="34" charset="0"/>
              </a:rPr>
              <a:t>ماذا يحتوي الفضاء: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2B37CD-A9CF-D6FD-BC1C-85F96E7BD9ED}"/>
              </a:ext>
            </a:extLst>
          </p:cNvPr>
          <p:cNvSpPr txBox="1"/>
          <p:nvPr/>
        </p:nvSpPr>
        <p:spPr>
          <a:xfrm>
            <a:off x="5804452" y="2832683"/>
            <a:ext cx="5261842" cy="1438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SA" sz="2000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الفضاء مليء بالنجوم اللامعة.</a:t>
            </a:r>
          </a:p>
          <a:p>
            <a:pPr algn="just" rtl="1">
              <a:lnSpc>
                <a:spcPct val="150000"/>
              </a:lnSpc>
            </a:pPr>
            <a:r>
              <a:rPr lang="ar-SA" sz="2000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هل رأيتم النجمة اللامعة في السماء ليلًا؟ إنها واحدة من النجوم الكثيرة في الفضاء.</a:t>
            </a:r>
          </a:p>
        </p:txBody>
      </p:sp>
      <p:pic>
        <p:nvPicPr>
          <p:cNvPr id="6" name="Picture 5" descr="A group of stars on a black background&#10;&#10;Description automatically generated">
            <a:extLst>
              <a:ext uri="{FF2B5EF4-FFF2-40B4-BE49-F238E27FC236}">
                <a16:creationId xmlns:a16="http://schemas.microsoft.com/office/drawing/2014/main" id="{E3EBAC1A-28C9-ABD6-2FEB-F8F35176A3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6" y="1107717"/>
            <a:ext cx="3236715" cy="4849442"/>
          </a:xfrm>
          <a:prstGeom prst="rect">
            <a:avLst/>
          </a:prstGeom>
        </p:spPr>
      </p:pic>
      <p:sp>
        <p:nvSpPr>
          <p:cNvPr id="7" name="Rectangle: Rounded Corners 4">
            <a:extLst>
              <a:ext uri="{FF2B5EF4-FFF2-40B4-BE49-F238E27FC236}">
                <a16:creationId xmlns:a16="http://schemas.microsoft.com/office/drawing/2014/main" id="{D1A8BCA2-3C54-2850-F7B5-675A7FCA7BB5}"/>
              </a:ext>
            </a:extLst>
          </p:cNvPr>
          <p:cNvSpPr/>
          <p:nvPr/>
        </p:nvSpPr>
        <p:spPr>
          <a:xfrm flipH="1">
            <a:off x="8799443" y="1961015"/>
            <a:ext cx="2449526" cy="707886"/>
          </a:xfrm>
          <a:prstGeom prst="homePlate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ar-S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C1A91F-9BD3-012B-B95F-5EDCBCFC704E}"/>
              </a:ext>
            </a:extLst>
          </p:cNvPr>
          <p:cNvSpPr txBox="1"/>
          <p:nvPr/>
        </p:nvSpPr>
        <p:spPr>
          <a:xfrm>
            <a:off x="6453364" y="2112254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000" b="1" dirty="0">
                <a:solidFill>
                  <a:schemeClr val="bg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النجوم:</a:t>
            </a:r>
          </a:p>
        </p:txBody>
      </p:sp>
    </p:spTree>
    <p:extLst>
      <p:ext uri="{BB962C8B-B14F-4D97-AF65-F5344CB8AC3E}">
        <p14:creationId xmlns:p14="http://schemas.microsoft.com/office/powerpoint/2010/main" val="10536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70BA13-4C0F-248D-8E81-43A1BE484C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4">
            <a:extLst>
              <a:ext uri="{FF2B5EF4-FFF2-40B4-BE49-F238E27FC236}">
                <a16:creationId xmlns:a16="http://schemas.microsoft.com/office/drawing/2014/main" id="{66188C1A-6BBD-BC36-4BA8-6B502626703A}"/>
              </a:ext>
            </a:extLst>
          </p:cNvPr>
          <p:cNvSpPr/>
          <p:nvPr/>
        </p:nvSpPr>
        <p:spPr>
          <a:xfrm>
            <a:off x="4078158" y="900841"/>
            <a:ext cx="7144306" cy="707886"/>
          </a:xfrm>
          <a:prstGeom prst="roundRect">
            <a:avLst>
              <a:gd name="adj" fmla="val 9013"/>
            </a:avLst>
          </a:prstGeom>
          <a:solidFill>
            <a:srgbClr val="1A1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ar-S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DBBDBE-6619-E4A1-081B-0A5D5FF69D86}"/>
              </a:ext>
            </a:extLst>
          </p:cNvPr>
          <p:cNvSpPr txBox="1"/>
          <p:nvPr/>
        </p:nvSpPr>
        <p:spPr>
          <a:xfrm>
            <a:off x="6426859" y="1052080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400" b="1" dirty="0">
                <a:solidFill>
                  <a:schemeClr val="bg1"/>
                </a:solidFill>
                <a:latin typeface="Segoe UI Black" panose="020B0502040204020203" pitchFamily="34" charset="0"/>
                <a:ea typeface="Tahoma" panose="020B0604030504040204" pitchFamily="34" charset="0"/>
                <a:cs typeface="Segoe UI Black" panose="020B0502040204020203" pitchFamily="34" charset="0"/>
              </a:rPr>
              <a:t>ماذا يحتوي الفضاء: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285342-B214-8FBF-3DA5-F6C172920B6F}"/>
              </a:ext>
            </a:extLst>
          </p:cNvPr>
          <p:cNvSpPr txBox="1"/>
          <p:nvPr/>
        </p:nvSpPr>
        <p:spPr>
          <a:xfrm>
            <a:off x="5246557" y="2922406"/>
            <a:ext cx="5752302" cy="1900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SA" sz="2000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هناك كواكب في الفضاء، وإحدى هذه الكواكب هو كوكب الأرض الذي نعيش عليه.</a:t>
            </a:r>
          </a:p>
          <a:p>
            <a:pPr algn="just" rtl="1">
              <a:lnSpc>
                <a:spcPct val="150000"/>
              </a:lnSpc>
            </a:pPr>
            <a:r>
              <a:rPr lang="ar-SA" sz="2000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هل تعرفون كم عدد الكواكب التي تدور حول الشمس؟</a:t>
            </a:r>
          </a:p>
          <a:p>
            <a:pPr algn="just" rtl="1">
              <a:lnSpc>
                <a:spcPct val="150000"/>
              </a:lnSpc>
            </a:pPr>
            <a:r>
              <a:rPr lang="ar-SA" sz="2000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هناك </a:t>
            </a:r>
            <a:r>
              <a:rPr lang="ar-SA" sz="2000" b="1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ثمانية</a:t>
            </a:r>
            <a:r>
              <a:rPr lang="ar-SA" sz="2000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 كواكب في نظامنا الشمسي!</a:t>
            </a:r>
          </a:p>
        </p:txBody>
      </p:sp>
      <p:sp>
        <p:nvSpPr>
          <p:cNvPr id="7" name="Rectangle: Rounded Corners 4">
            <a:extLst>
              <a:ext uri="{FF2B5EF4-FFF2-40B4-BE49-F238E27FC236}">
                <a16:creationId xmlns:a16="http://schemas.microsoft.com/office/drawing/2014/main" id="{FFCD00C3-D371-848F-6ABD-070F70322B20}"/>
              </a:ext>
            </a:extLst>
          </p:cNvPr>
          <p:cNvSpPr/>
          <p:nvPr/>
        </p:nvSpPr>
        <p:spPr>
          <a:xfrm flipH="1">
            <a:off x="8732008" y="2050738"/>
            <a:ext cx="2449526" cy="707886"/>
          </a:xfrm>
          <a:prstGeom prst="homePlate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ar-S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86E957-4558-B0B0-2DA8-E6F07906870A}"/>
              </a:ext>
            </a:extLst>
          </p:cNvPr>
          <p:cNvSpPr txBox="1"/>
          <p:nvPr/>
        </p:nvSpPr>
        <p:spPr>
          <a:xfrm>
            <a:off x="6385929" y="2201977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000" b="1" dirty="0">
                <a:solidFill>
                  <a:schemeClr val="bg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الكواكب: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F9800B-4D2B-745F-BED9-EC63D16D5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536" y="2050738"/>
            <a:ext cx="3998453" cy="318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5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59C123-61A1-7C47-3A5F-1E13E4C49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4">
            <a:extLst>
              <a:ext uri="{FF2B5EF4-FFF2-40B4-BE49-F238E27FC236}">
                <a16:creationId xmlns:a16="http://schemas.microsoft.com/office/drawing/2014/main" id="{73EA269D-779F-FA27-AC33-28BAEB069CC4}"/>
              </a:ext>
            </a:extLst>
          </p:cNvPr>
          <p:cNvSpPr/>
          <p:nvPr/>
        </p:nvSpPr>
        <p:spPr>
          <a:xfrm>
            <a:off x="4078158" y="900841"/>
            <a:ext cx="7144306" cy="707886"/>
          </a:xfrm>
          <a:prstGeom prst="roundRect">
            <a:avLst>
              <a:gd name="adj" fmla="val 9013"/>
            </a:avLst>
          </a:prstGeom>
          <a:solidFill>
            <a:srgbClr val="1A1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ar-S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CD3030-32BD-7A6E-9A83-E1E21DCB499F}"/>
              </a:ext>
            </a:extLst>
          </p:cNvPr>
          <p:cNvSpPr txBox="1"/>
          <p:nvPr/>
        </p:nvSpPr>
        <p:spPr>
          <a:xfrm>
            <a:off x="6426859" y="1052080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400" b="1" dirty="0">
                <a:solidFill>
                  <a:schemeClr val="bg1"/>
                </a:solidFill>
                <a:latin typeface="Segoe UI Black" panose="020B0502040204020203" pitchFamily="34" charset="0"/>
                <a:ea typeface="Tahoma" panose="020B0604030504040204" pitchFamily="34" charset="0"/>
                <a:cs typeface="Segoe UI Black" panose="020B0502040204020203" pitchFamily="34" charset="0"/>
              </a:rPr>
              <a:t>ماذا يحتوي الفضاء: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7EB699-B429-E249-AD48-926F0EF44642}"/>
              </a:ext>
            </a:extLst>
          </p:cNvPr>
          <p:cNvSpPr txBox="1"/>
          <p:nvPr/>
        </p:nvSpPr>
        <p:spPr>
          <a:xfrm>
            <a:off x="5406887" y="2996435"/>
            <a:ext cx="5632902" cy="1438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SA" sz="2000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يوجد أيضًا مركبات فضائية في الفضاء.</a:t>
            </a:r>
          </a:p>
          <a:p>
            <a:pPr algn="just" rtl="1">
              <a:lnSpc>
                <a:spcPct val="150000"/>
              </a:lnSpc>
            </a:pPr>
            <a:r>
              <a:rPr lang="ar-SA" sz="2000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هذه المركبات تساعد العلماء في استكشاف الفضاء وفهمه بشكل أفضل.</a:t>
            </a:r>
          </a:p>
        </p:txBody>
      </p:sp>
      <p:sp>
        <p:nvSpPr>
          <p:cNvPr id="7" name="Rectangle: Rounded Corners 4">
            <a:extLst>
              <a:ext uri="{FF2B5EF4-FFF2-40B4-BE49-F238E27FC236}">
                <a16:creationId xmlns:a16="http://schemas.microsoft.com/office/drawing/2014/main" id="{1C5E5372-8E51-7790-CA25-79BB2D6C8106}"/>
              </a:ext>
            </a:extLst>
          </p:cNvPr>
          <p:cNvSpPr/>
          <p:nvPr/>
        </p:nvSpPr>
        <p:spPr>
          <a:xfrm flipH="1">
            <a:off x="8083825" y="2124767"/>
            <a:ext cx="3138638" cy="707886"/>
          </a:xfrm>
          <a:prstGeom prst="homePlate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ar-S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03D3DF-A813-44DA-AB8F-5ABC7C698AB2}"/>
              </a:ext>
            </a:extLst>
          </p:cNvPr>
          <p:cNvSpPr txBox="1"/>
          <p:nvPr/>
        </p:nvSpPr>
        <p:spPr>
          <a:xfrm>
            <a:off x="6426859" y="2276006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000" b="1" dirty="0">
                <a:solidFill>
                  <a:schemeClr val="bg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المركبات الفضائية: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22CF3A-46AE-5361-8EB4-C59E71800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537" y="2410624"/>
            <a:ext cx="4213746" cy="316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08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1EBA17-1AC6-AB54-6A7C-301F924D24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4">
            <a:extLst>
              <a:ext uri="{FF2B5EF4-FFF2-40B4-BE49-F238E27FC236}">
                <a16:creationId xmlns:a16="http://schemas.microsoft.com/office/drawing/2014/main" id="{6D38AAC8-7350-8A4E-A9C1-353F15267EF0}"/>
              </a:ext>
            </a:extLst>
          </p:cNvPr>
          <p:cNvSpPr/>
          <p:nvPr/>
        </p:nvSpPr>
        <p:spPr>
          <a:xfrm>
            <a:off x="4078158" y="900841"/>
            <a:ext cx="7144306" cy="707886"/>
          </a:xfrm>
          <a:prstGeom prst="roundRect">
            <a:avLst>
              <a:gd name="adj" fmla="val 9013"/>
            </a:avLst>
          </a:prstGeom>
          <a:solidFill>
            <a:srgbClr val="1A1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ar-SA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57449B-54D8-9949-B78B-5C1E2975E5DC}"/>
              </a:ext>
            </a:extLst>
          </p:cNvPr>
          <p:cNvSpPr txBox="1"/>
          <p:nvPr/>
        </p:nvSpPr>
        <p:spPr>
          <a:xfrm>
            <a:off x="6426859" y="1022100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400" b="1" dirty="0">
                <a:solidFill>
                  <a:schemeClr val="bg1"/>
                </a:solidFill>
                <a:latin typeface="Segoe UI Black" panose="020B0502040204020203" pitchFamily="34" charset="0"/>
                <a:ea typeface="Tahoma" panose="020B0604030504040204" pitchFamily="34" charset="0"/>
                <a:cs typeface="Segoe UI Black" panose="020B0502040204020203" pitchFamily="34" charset="0"/>
              </a:rPr>
              <a:t>ماذا يحتوي الفضاء: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8A0BC2-9226-4680-7E0F-B332ACCB0F3C}"/>
              </a:ext>
            </a:extLst>
          </p:cNvPr>
          <p:cNvSpPr txBox="1"/>
          <p:nvPr/>
        </p:nvSpPr>
        <p:spPr>
          <a:xfrm>
            <a:off x="5406887" y="2996435"/>
            <a:ext cx="5632902" cy="1419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SA" sz="2000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هناك أيضًا مذنبات في الفضاء.</a:t>
            </a:r>
          </a:p>
          <a:p>
            <a:pPr algn="just" rtl="1">
              <a:lnSpc>
                <a:spcPct val="150000"/>
              </a:lnSpc>
            </a:pPr>
            <a:r>
              <a:rPr lang="ar-SA" sz="2000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المذنبات مثل الكواكب الصغيرة التي تدور حول الشمس، وبعضها يظهر في السماء لفترة قصيرة.</a:t>
            </a:r>
          </a:p>
        </p:txBody>
      </p:sp>
      <p:sp>
        <p:nvSpPr>
          <p:cNvPr id="7" name="Rectangle: Rounded Corners 4">
            <a:extLst>
              <a:ext uri="{FF2B5EF4-FFF2-40B4-BE49-F238E27FC236}">
                <a16:creationId xmlns:a16="http://schemas.microsoft.com/office/drawing/2014/main" id="{D770D812-A6B9-20DE-035E-FDDA84FDF520}"/>
              </a:ext>
            </a:extLst>
          </p:cNvPr>
          <p:cNvSpPr/>
          <p:nvPr/>
        </p:nvSpPr>
        <p:spPr>
          <a:xfrm flipH="1">
            <a:off x="9210261" y="2124767"/>
            <a:ext cx="2012202" cy="707886"/>
          </a:xfrm>
          <a:prstGeom prst="homePlate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ar-S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300975-34F5-8A14-36A5-F2504CB31858}"/>
              </a:ext>
            </a:extLst>
          </p:cNvPr>
          <p:cNvSpPr txBox="1"/>
          <p:nvPr/>
        </p:nvSpPr>
        <p:spPr>
          <a:xfrm>
            <a:off x="8986657" y="2276006"/>
            <a:ext cx="20122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000" b="1" dirty="0">
                <a:solidFill>
                  <a:schemeClr val="bg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المذنبات: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593847-536B-EF7C-8EC6-0B84AEC182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9" t="3142" r="3146" b="4363"/>
          <a:stretch/>
        </p:blipFill>
        <p:spPr>
          <a:xfrm>
            <a:off x="917874" y="2276006"/>
            <a:ext cx="4224979" cy="2987548"/>
          </a:xfrm>
          <a:prstGeom prst="cloud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6563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E4D41A-28C3-4411-04AB-03CB47C914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E1C5FED-DFE2-483B-D0DE-1748987293CB}"/>
              </a:ext>
            </a:extLst>
          </p:cNvPr>
          <p:cNvSpPr txBox="1"/>
          <p:nvPr/>
        </p:nvSpPr>
        <p:spPr>
          <a:xfrm>
            <a:off x="6215272" y="2247907"/>
            <a:ext cx="4824517" cy="2362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SA" sz="2000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الفضاء ليس مكانًا عاديًا، إنه مليء بالألوان المذهلة واللمعان. يمكنكم رؤية النجوم والكواكب المختلفة في الفضاء.</a:t>
            </a:r>
          </a:p>
          <a:p>
            <a:pPr algn="just" rtl="1">
              <a:lnSpc>
                <a:spcPct val="150000"/>
              </a:lnSpc>
            </a:pPr>
            <a:r>
              <a:rPr lang="ar-SA" sz="2000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يمكن أن تكون الكواكب صغيرة أو كبيرة، ولكل كوكب لونه وشكله الخاص.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207F41-C0CD-36D1-D995-694779107B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55" t="11729" r="-298" b="976"/>
          <a:stretch/>
        </p:blipFill>
        <p:spPr>
          <a:xfrm>
            <a:off x="798140" y="1956736"/>
            <a:ext cx="5198468" cy="3249327"/>
          </a:xfrm>
          <a:prstGeom prst="cloud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7998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8001B3-8161-1D71-4796-1B78C6F7FB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97F1037-80CE-0153-DCCA-C740C2886E5F}"/>
              </a:ext>
            </a:extLst>
          </p:cNvPr>
          <p:cNvSpPr txBox="1"/>
          <p:nvPr/>
        </p:nvSpPr>
        <p:spPr>
          <a:xfrm>
            <a:off x="6215273" y="2556834"/>
            <a:ext cx="4824517" cy="1438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SA" sz="2000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الفضاء مكان بارد جدًا، وبالقرب من الشمس يكون حارًا جدًا، لذا يجب على رواد الفضاء ارتداء أزياء خاصة لحماية أنفسهم.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F0A13C-3C4E-068B-89C1-CB0AD9F77D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978" t="11949" r="22948" b="31292"/>
          <a:stretch/>
        </p:blipFill>
        <p:spPr>
          <a:xfrm>
            <a:off x="645740" y="1804336"/>
            <a:ext cx="5198468" cy="3249327"/>
          </a:xfrm>
          <a:prstGeom prst="cloud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491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260</Words>
  <Application>Microsoft Office PowerPoint</Application>
  <PresentationFormat>Widescreen</PresentationFormat>
  <Paragraphs>32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Aptos</vt:lpstr>
      <vt:lpstr>Aptos Display</vt:lpstr>
      <vt:lpstr>Arial</vt:lpstr>
      <vt:lpstr>Segoe UI</vt:lpstr>
      <vt:lpstr>Segoe UI Black</vt:lpstr>
      <vt:lpstr>Twinkl</vt:lpstr>
      <vt:lpstr>Office Theme</vt:lpstr>
      <vt:lpstr>الفضــاء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Norah AlJriedi</dc:creator>
  <cp:lastModifiedBy>Koala .</cp:lastModifiedBy>
  <cp:revision>3</cp:revision>
  <dcterms:created xsi:type="dcterms:W3CDTF">2025-03-23T11:00:49Z</dcterms:created>
  <dcterms:modified xsi:type="dcterms:W3CDTF">2025-05-14T11:21:21Z</dcterms:modified>
</cp:coreProperties>
</file>