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3463"/>
    <a:srgbClr val="3442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>
        <p:scale>
          <a:sx n="90" d="100"/>
          <a:sy n="90" d="100"/>
        </p:scale>
        <p:origin x="1976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7500479-C478-E99C-844E-7A3546B2F2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3A8128D-95F9-A688-0219-D0183CF438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9665" b="4878"/>
          <a:stretch/>
        </p:blipFill>
        <p:spPr>
          <a:xfrm>
            <a:off x="77164" y="0"/>
            <a:ext cx="1203767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D04616-D2F6-F9E0-BF7D-E2D2056731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56E23A-03B6-2270-2D3D-E8B9DE3587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5D744-BDDB-629A-FAC6-C04E82B9D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A5E1E-42C0-784D-BD05-E425C51E1A40}" type="datetimeFigureOut">
              <a:rPr lang="en-SA" smtClean="0"/>
              <a:t>24/03/2025 R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D1DD2-29E1-6B30-7838-6D7CC39A8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F1178-20F5-0348-DD1F-BEBA26279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CA5A-D151-1D4D-98A7-B338C664411F}" type="slidenum">
              <a:rPr lang="en-SA" smtClean="0"/>
              <a:t>‹#›</a:t>
            </a:fld>
            <a:endParaRPr lang="en-SA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0394AA6-18F1-DBF0-31B8-EAC2FB2AE8D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8199" y="229591"/>
            <a:ext cx="3453261" cy="706895"/>
          </a:xfrm>
          <a:prstGeom prst="rect">
            <a:avLst/>
          </a:prstGeom>
        </p:spPr>
      </p:pic>
      <p:pic>
        <p:nvPicPr>
          <p:cNvPr id="16" name="Picture 15" descr="A person in a white suit&#10;&#10;AI-generated content may be incorrect.">
            <a:extLst>
              <a:ext uri="{FF2B5EF4-FFF2-40B4-BE49-F238E27FC236}">
                <a16:creationId xmlns:a16="http://schemas.microsoft.com/office/drawing/2014/main" id="{0BB43754-94A3-306E-41F6-D04FA95072E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234153" y="964643"/>
            <a:ext cx="2802398" cy="595656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0334ED8-225F-FC9D-058F-CFDF7B89715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201970" y="4189063"/>
            <a:ext cx="4135104" cy="310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382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15EAC-913D-FF4B-0FD2-592B4E646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9CB99-7D66-3F26-C48D-E983562DD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E43053-6B78-6E79-8000-71D6DA6E84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F59C95-8368-4E48-9285-30E89D58E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A5E1E-42C0-784D-BD05-E425C51E1A40}" type="datetimeFigureOut">
              <a:rPr lang="en-SA" smtClean="0"/>
              <a:t>24/03/2025 R</a:t>
            </a:fld>
            <a:endParaRPr lang="en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6C20DC-FEF9-728B-ED8A-8949F3C7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E25F38-D326-876C-2E3E-AE3BB638C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CA5A-D151-1D4D-98A7-B338C664411F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778694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9DEB7-5D23-804C-A917-4DBEF9C68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2B9B06-8D7A-DF60-843B-03DEB19C69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F7C10D-8C9E-C978-BA2B-4F222363BD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57B818-029B-A50F-B8FB-454EF3961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A5E1E-42C0-784D-BD05-E425C51E1A40}" type="datetimeFigureOut">
              <a:rPr lang="en-SA" smtClean="0"/>
              <a:t>24/03/2025 R</a:t>
            </a:fld>
            <a:endParaRPr lang="en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43E202-8145-8A7E-4EED-1E314F98D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303458-5422-17D0-E545-6BA42B75C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CA5A-D151-1D4D-98A7-B338C664411F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91130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07555-4DFB-8FF7-6D8E-0CA9BB87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72EAD1-C4B9-6647-3FF6-4E04B57109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53FCA2-7A09-4AD9-55EB-B96C7EF93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A5E1E-42C0-784D-BD05-E425C51E1A40}" type="datetimeFigureOut">
              <a:rPr lang="en-SA" smtClean="0"/>
              <a:t>24/03/2025 R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3815B-E64B-9E65-D3F0-45C17BC06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B7C01-7921-6E2A-A928-828D87636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CA5A-D151-1D4D-98A7-B338C664411F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863769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662B40-8590-0BAE-B5D8-1DAB89CA69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AAE7FF-95BC-9073-0652-4EE86AB0EC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A54A14-A88D-D16F-8B12-E55F8D337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A5E1E-42C0-784D-BD05-E425C51E1A40}" type="datetimeFigureOut">
              <a:rPr lang="en-SA" smtClean="0"/>
              <a:t>24/03/2025 R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ECB99-9D11-C9D7-CBB5-C6D0E2F52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4AA85B-5AAA-8E57-08BD-A121F99D6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CA5A-D151-1D4D-98A7-B338C664411F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53258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4F5BCBD-DE44-D03C-7C1C-9C946CBA80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55E9204-EC22-2F91-506B-2C36D3E2B5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9665" b="4878"/>
          <a:stretch/>
        </p:blipFill>
        <p:spPr>
          <a:xfrm>
            <a:off x="155449" y="0"/>
            <a:ext cx="1203767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D04616-D2F6-F9E0-BF7D-E2D2056731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56E23A-03B6-2270-2D3D-E8B9DE3587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5D744-BDDB-629A-FAC6-C04E82B9D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A5E1E-42C0-784D-BD05-E425C51E1A40}" type="datetimeFigureOut">
              <a:rPr lang="en-SA" smtClean="0"/>
              <a:t>24/03/2025 R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D1DD2-29E1-6B30-7838-6D7CC39A8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F1178-20F5-0348-DD1F-BEBA26279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CA5A-D151-1D4D-98A7-B338C664411F}" type="slidenum">
              <a:rPr lang="en-SA" smtClean="0"/>
              <a:t>‹#›</a:t>
            </a:fld>
            <a:endParaRPr lang="en-SA"/>
          </a:p>
        </p:txBody>
      </p:sp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371D9933-25D5-7CD8-D24A-BA4DD41C7BFB}"/>
              </a:ext>
            </a:extLst>
          </p:cNvPr>
          <p:cNvSpPr/>
          <p:nvPr userDrawn="1"/>
        </p:nvSpPr>
        <p:spPr bwMode="auto">
          <a:xfrm>
            <a:off x="414616" y="496461"/>
            <a:ext cx="11362767" cy="5600699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C00F8B-7381-464D-47E6-F9A1A571061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41514" y="6200936"/>
            <a:ext cx="2362200" cy="48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22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04616-D2F6-F9E0-BF7D-E2D2056731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56E23A-03B6-2270-2D3D-E8B9DE3587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5D744-BDDB-629A-FAC6-C04E82B9D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A5E1E-42C0-784D-BD05-E425C51E1A40}" type="datetimeFigureOut">
              <a:rPr lang="en-SA" smtClean="0"/>
              <a:t>24/03/2025 R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D1DD2-29E1-6B30-7838-6D7CC39A8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F1178-20F5-0348-DD1F-BEBA26279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CA5A-D151-1D4D-98A7-B338C664411F}" type="slidenum">
              <a:rPr lang="en-SA" smtClean="0"/>
              <a:t>‹#›</a:t>
            </a:fld>
            <a:endParaRPr lang="en-S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25BEC1-943B-889B-F098-F0557BC57C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7FC1D0-29D9-5068-A77E-8DC92A3C56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82886" y="2598226"/>
            <a:ext cx="6426228" cy="131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889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A1E57-E7DA-9CD5-D976-066584F81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24483-7753-C3CF-4CA2-F4AA7D9E2D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E7CEEA-01D6-4182-7A94-C35BB00E2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A5E1E-42C0-784D-BD05-E425C51E1A40}" type="datetimeFigureOut">
              <a:rPr lang="en-SA" smtClean="0"/>
              <a:t>24/03/2025 R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733DF-98F9-228D-EB31-EA704B073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93E233-75EE-356B-4FD7-2127EF1B9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CA5A-D151-1D4D-98A7-B338C664411F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829191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41D02-28BB-B39C-364A-F6E736009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033551-EFCA-069B-4A91-6D8D797CF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218B9C-7E5A-5A6F-0AC8-B23E717E6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A5E1E-42C0-784D-BD05-E425C51E1A40}" type="datetimeFigureOut">
              <a:rPr lang="en-SA" smtClean="0"/>
              <a:t>24/03/2025 R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D2084-3DF2-5140-7EAD-4DCDAD2FF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87EC89-B9CA-8484-C340-0DA66F457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CA5A-D151-1D4D-98A7-B338C664411F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458186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623DA-7473-9A66-DEAC-B12574EE7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90FF6-E7B7-1206-3996-AE1DDA3825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C229D9-FFF3-B92C-7934-54C8B019BC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2FA3A8-B901-9C9B-A04B-AC590D214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A5E1E-42C0-784D-BD05-E425C51E1A40}" type="datetimeFigureOut">
              <a:rPr lang="en-SA" smtClean="0"/>
              <a:t>24/03/2025 R</a:t>
            </a:fld>
            <a:endParaRPr lang="en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0033E6-8FA3-0A16-5F34-F5EFF197F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483EEA-A222-64D5-6D92-77C3E8411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CA5A-D151-1D4D-98A7-B338C664411F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870057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BE97D-66A3-978A-BFEA-AFCA1B132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322410-4AC7-3A7A-6BFE-8AF58B015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373C46-D03C-B513-829B-70627458E8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141FBE-C348-46DE-D68F-369A6BE2CE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4FFAD5-E4A2-1AAF-97A7-E7874E3E64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0F67DE-78E0-E65C-7932-E6E2838AF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A5E1E-42C0-784D-BD05-E425C51E1A40}" type="datetimeFigureOut">
              <a:rPr lang="en-SA" smtClean="0"/>
              <a:t>24/03/2025 R</a:t>
            </a:fld>
            <a:endParaRPr lang="en-S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DDD4A2-D385-F097-0A37-05B683732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27FE57-E54E-ABF5-82A7-EA456CCD4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CA5A-D151-1D4D-98A7-B338C664411F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588711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D4059-957C-6CA6-D29E-F8F581DB8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51662E-30D2-75C1-62FA-800B18AC7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A5E1E-42C0-784D-BD05-E425C51E1A40}" type="datetimeFigureOut">
              <a:rPr lang="en-SA" smtClean="0"/>
              <a:t>24/03/2025 R</a:t>
            </a:fld>
            <a:endParaRPr lang="en-S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F4D025-49B1-8977-3A54-551B5BBF4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B7F86B-FE74-8329-854A-EF4D39F59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CA5A-D151-1D4D-98A7-B338C664411F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846175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0D807C-A717-E2A7-6B32-7F39A29A3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A5E1E-42C0-784D-BD05-E425C51E1A40}" type="datetimeFigureOut">
              <a:rPr lang="en-SA" smtClean="0"/>
              <a:t>24/03/2025 R</a:t>
            </a:fld>
            <a:endParaRPr lang="en-S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0449ED-0774-3DA0-84C8-DCDEAC51A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0029B6-B801-4E78-761A-71E1A76AD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CA5A-D151-1D4D-98A7-B338C664411F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581040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0709D2-F122-4A4C-FEA3-19D6C1429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D78071-6629-B6E8-15DD-F96429B8A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FF65C0-C0DB-DD1D-DA4A-F831B6F3C7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FA5E1E-42C0-784D-BD05-E425C51E1A40}" type="datetimeFigureOut">
              <a:rPr lang="en-SA" smtClean="0"/>
              <a:t>24/03/2025 R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F13B7-6961-7D56-F4D3-B26B140726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438C6-2C25-844F-EC57-D696B8BA20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80CA5A-D151-1D4D-98A7-B338C664411F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898819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7ECD2B-2A17-ADC3-D58C-8335166292BC}"/>
              </a:ext>
            </a:extLst>
          </p:cNvPr>
          <p:cNvSpPr/>
          <p:nvPr/>
        </p:nvSpPr>
        <p:spPr>
          <a:xfrm>
            <a:off x="3641034" y="2828102"/>
            <a:ext cx="4909931" cy="944217"/>
          </a:xfrm>
          <a:prstGeom prst="rect">
            <a:avLst/>
          </a:prstGeom>
          <a:solidFill>
            <a:srgbClr val="41346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132D1BD-1A7F-E5EA-0F50-12580EBEC693}"/>
              </a:ext>
            </a:extLst>
          </p:cNvPr>
          <p:cNvSpPr txBox="1">
            <a:spLocks/>
          </p:cNvSpPr>
          <p:nvPr/>
        </p:nvSpPr>
        <p:spPr>
          <a:xfrm>
            <a:off x="3795276" y="2995556"/>
            <a:ext cx="4601445" cy="6093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ar-SA" sz="3600" b="1" dirty="0">
                <a:solidFill>
                  <a:schemeClr val="bg1"/>
                </a:solidFill>
                <a:latin typeface="Segoe UI Black" panose="020B0502040204020203" pitchFamily="34" charset="0"/>
                <a:cs typeface="Segoe UI Black" panose="020B0502040204020203" pitchFamily="34" charset="0"/>
              </a:rPr>
              <a:t>مسابقة الفضاء</a:t>
            </a:r>
            <a:endParaRPr lang="en-SA" sz="3600" b="1" dirty="0">
              <a:solidFill>
                <a:schemeClr val="bg1"/>
              </a:solidFill>
              <a:latin typeface="Segoe UI Black" panose="020B0502040204020203" pitchFamily="34" charset="0"/>
              <a:cs typeface="Segoe UI Black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072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10D9B5-987F-BF39-A7A9-12E12103A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0">
            <a:extLst>
              <a:ext uri="{FF2B5EF4-FFF2-40B4-BE49-F238E27FC236}">
                <a16:creationId xmlns:a16="http://schemas.microsoft.com/office/drawing/2014/main" id="{37C0DDE8-4606-91DF-7D8A-30483FAF5114}"/>
              </a:ext>
            </a:extLst>
          </p:cNvPr>
          <p:cNvSpPr txBox="1">
            <a:spLocks/>
          </p:cNvSpPr>
          <p:nvPr/>
        </p:nvSpPr>
        <p:spPr>
          <a:xfrm>
            <a:off x="2147455" y="740383"/>
            <a:ext cx="8220075" cy="9937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altLang="en-US" sz="2800" b="1" dirty="0">
                <a:latin typeface="Segoe UI Black" panose="020B0502040204020203" pitchFamily="34" charset="0"/>
                <a:ea typeface="Tahoma" panose="020B0604030504040204" pitchFamily="34" charset="0"/>
                <a:cs typeface="Segoe UI Black" panose="020B0502040204020203" pitchFamily="34" charset="0"/>
              </a:rPr>
              <a:t>السؤال التاسع</a:t>
            </a:r>
            <a:endParaRPr lang="en-GB" altLang="en-US" sz="4800" b="1" dirty="0">
              <a:latin typeface="Segoe UI Black" panose="020B0502040204020203" pitchFamily="34" charset="0"/>
              <a:cs typeface="Segoe UI Black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1D4FC8-4C56-B308-A61A-C23D0D255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5905" y="1775433"/>
            <a:ext cx="76327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AE" altLang="en-US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ما هو اسم أول رائد عربي مسلم سعودي؟ 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E0A37E57-9E20-992A-DE20-B9F3900AF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3029" y="2316388"/>
            <a:ext cx="3305299" cy="2294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r">
              <a:lnSpc>
                <a:spcPct val="280000"/>
              </a:lnSpc>
              <a:spcBef>
                <a:spcPct val="0"/>
              </a:spcBef>
              <a:buNone/>
            </a:pPr>
            <a:r>
              <a:rPr lang="ar-SA" altLang="en-US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أ</a:t>
            </a:r>
            <a:r>
              <a:rPr lang="ar-SA" alt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 الأمير  سلطان بن سلمان</a:t>
            </a:r>
          </a:p>
          <a:p>
            <a:pPr algn="r">
              <a:lnSpc>
                <a:spcPct val="280000"/>
              </a:lnSpc>
              <a:spcBef>
                <a:spcPct val="0"/>
              </a:spcBef>
              <a:buNone/>
            </a:pPr>
            <a:r>
              <a:rPr lang="ar-SA" alt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ب) علي القرني</a:t>
            </a:r>
          </a:p>
          <a:p>
            <a:pPr algn="r">
              <a:lnSpc>
                <a:spcPct val="280000"/>
              </a:lnSpc>
              <a:spcBef>
                <a:spcPct val="0"/>
              </a:spcBef>
              <a:buNone/>
            </a:pPr>
            <a:r>
              <a:rPr lang="ar-SA" altLang="en-US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ج</a:t>
            </a:r>
            <a:r>
              <a:rPr lang="ar-SA" alt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 علي الغامدي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B35E45-9594-3F63-A9C5-811F3AB025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208" y="2641312"/>
            <a:ext cx="333375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A person in a white suit&#10;&#10;AI-generated content may be incorrect.">
            <a:extLst>
              <a:ext uri="{FF2B5EF4-FFF2-40B4-BE49-F238E27FC236}">
                <a16:creationId xmlns:a16="http://schemas.microsoft.com/office/drawing/2014/main" id="{A53461D4-93C9-5A5A-9344-537669714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5452" y="1031267"/>
            <a:ext cx="2392988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95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C227BC-6ED6-E4B7-FC09-A41517D37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0">
            <a:extLst>
              <a:ext uri="{FF2B5EF4-FFF2-40B4-BE49-F238E27FC236}">
                <a16:creationId xmlns:a16="http://schemas.microsoft.com/office/drawing/2014/main" id="{F3C65FF7-6C0C-0F06-5468-E10D90311040}"/>
              </a:ext>
            </a:extLst>
          </p:cNvPr>
          <p:cNvSpPr txBox="1">
            <a:spLocks/>
          </p:cNvSpPr>
          <p:nvPr/>
        </p:nvSpPr>
        <p:spPr>
          <a:xfrm>
            <a:off x="2147455" y="740383"/>
            <a:ext cx="8220075" cy="9937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altLang="en-US" sz="2800" b="1" dirty="0">
                <a:latin typeface="Segoe UI Black" panose="020B0502040204020203" pitchFamily="34" charset="0"/>
                <a:ea typeface="Tahoma" panose="020B0604030504040204" pitchFamily="34" charset="0"/>
                <a:cs typeface="Segoe UI Black" panose="020B0502040204020203" pitchFamily="34" charset="0"/>
              </a:rPr>
              <a:t>السؤال العاشر</a:t>
            </a:r>
            <a:endParaRPr lang="en-GB" altLang="en-US" sz="4800" b="1" dirty="0">
              <a:latin typeface="Segoe UI Black" panose="020B0502040204020203" pitchFamily="34" charset="0"/>
              <a:cs typeface="Segoe UI Black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D23E1E-47AA-4783-644C-46E5C4D5E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5905" y="1775433"/>
            <a:ext cx="76327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AE" altLang="en-US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تعرف مجرتنا بـإسم ...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18B83D25-4BE8-7CE5-78A6-2BA5E9C30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3029" y="2316388"/>
            <a:ext cx="3305299" cy="2294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r">
              <a:lnSpc>
                <a:spcPct val="280000"/>
              </a:lnSpc>
              <a:spcBef>
                <a:spcPct val="0"/>
              </a:spcBef>
              <a:buNone/>
            </a:pPr>
            <a:r>
              <a:rPr lang="ar-SA" altLang="en-US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أ</a:t>
            </a:r>
            <a:r>
              <a:rPr lang="ar-SA" alt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 درب التبانة</a:t>
            </a:r>
          </a:p>
          <a:p>
            <a:pPr algn="r">
              <a:lnSpc>
                <a:spcPct val="280000"/>
              </a:lnSpc>
              <a:spcBef>
                <a:spcPct val="0"/>
              </a:spcBef>
              <a:buNone/>
            </a:pPr>
            <a:r>
              <a:rPr lang="ar-SA" alt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ب) قالب </a:t>
            </a:r>
            <a:r>
              <a:rPr lang="ar-SA" altLang="en-US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الشوكولاته</a:t>
            </a:r>
            <a:endParaRPr lang="ar-SA" altLang="en-US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>
              <a:lnSpc>
                <a:spcPct val="280000"/>
              </a:lnSpc>
              <a:spcBef>
                <a:spcPct val="0"/>
              </a:spcBef>
              <a:buNone/>
            </a:pPr>
            <a:r>
              <a:rPr lang="ar-SA" altLang="en-US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ج</a:t>
            </a:r>
            <a:r>
              <a:rPr lang="ar-SA" alt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 مخفوق الحليب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CEEDAB-9CD5-38D5-6230-7CE15AB2CB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990" y="2695740"/>
            <a:ext cx="333375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3E36A8E-E5DC-FFD2-D22D-7375789FED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3127"/>
          <a:stretch/>
        </p:blipFill>
        <p:spPr>
          <a:xfrm>
            <a:off x="7450281" y="2695740"/>
            <a:ext cx="4172057" cy="3396343"/>
          </a:xfrm>
          <a:prstGeom prst="cloud">
            <a:avLst/>
          </a:prstGeom>
        </p:spPr>
      </p:pic>
    </p:spTree>
    <p:extLst>
      <p:ext uri="{BB962C8B-B14F-4D97-AF65-F5344CB8AC3E}">
        <p14:creationId xmlns:p14="http://schemas.microsoft.com/office/powerpoint/2010/main" val="189607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4914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0">
            <a:extLst>
              <a:ext uri="{FF2B5EF4-FFF2-40B4-BE49-F238E27FC236}">
                <a16:creationId xmlns:a16="http://schemas.microsoft.com/office/drawing/2014/main" id="{5114CE5D-9925-9285-E080-BD5C9DFDD45C}"/>
              </a:ext>
            </a:extLst>
          </p:cNvPr>
          <p:cNvSpPr txBox="1">
            <a:spLocks/>
          </p:cNvSpPr>
          <p:nvPr/>
        </p:nvSpPr>
        <p:spPr>
          <a:xfrm>
            <a:off x="2147455" y="740383"/>
            <a:ext cx="8220075" cy="9937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altLang="en-US" sz="2800" b="1" dirty="0">
                <a:latin typeface="Segoe UI Black" panose="020B0502040204020203" pitchFamily="34" charset="0"/>
                <a:ea typeface="Tahoma" panose="020B0604030504040204" pitchFamily="34" charset="0"/>
                <a:cs typeface="Segoe UI Black" panose="020B0502040204020203" pitchFamily="34" charset="0"/>
              </a:rPr>
              <a:t>السؤال </a:t>
            </a:r>
            <a:r>
              <a:rPr lang="ar-AE" altLang="en-US" sz="3200" b="1" dirty="0">
                <a:latin typeface="Segoe UI Black" panose="020B0502040204020203" pitchFamily="34" charset="0"/>
                <a:ea typeface="Tahoma" panose="020B0604030504040204" pitchFamily="34" charset="0"/>
                <a:cs typeface="Segoe UI Black" panose="020B0502040204020203" pitchFamily="34" charset="0"/>
              </a:rPr>
              <a:t>الأول</a:t>
            </a:r>
            <a:endParaRPr lang="en-GB" altLang="en-US" sz="4800" b="1" dirty="0">
              <a:latin typeface="Segoe UI Black" panose="020B0502040204020203" pitchFamily="34" charset="0"/>
              <a:cs typeface="Segoe UI Black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E594E0-2E49-F089-3239-23B2094A8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5905" y="1775433"/>
            <a:ext cx="76327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AE" altLang="en-US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كم هو عدد الكواكب؟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EA2C5347-5B25-3C78-D40F-EAE7257CB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3274" y="2052432"/>
            <a:ext cx="1755053" cy="244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r">
              <a:lnSpc>
                <a:spcPct val="3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         </a:t>
            </a:r>
            <a:r>
              <a:rPr lang="ar-AE" altLang="en-US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أ)</a:t>
            </a:r>
            <a:endParaRPr lang="en-GB" altLang="en-US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>
              <a:lnSpc>
                <a:spcPct val="3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         </a:t>
            </a:r>
            <a:r>
              <a:rPr lang="ar-AE" altLang="en-US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ب)</a:t>
            </a:r>
            <a:endParaRPr lang="en-GB" altLang="en-US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>
              <a:lnSpc>
                <a:spcPct val="3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        </a:t>
            </a:r>
            <a:r>
              <a:rPr lang="ar-AE" altLang="en-US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ج)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0586B3-0F67-4056-A2E4-4D810F0B5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079" y="2478940"/>
            <a:ext cx="333375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900275A-24CE-3FD5-0B0A-AD33F2ED5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3886" y="2093707"/>
            <a:ext cx="3166533" cy="316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00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14EC25-00E3-B71A-08AB-C1F03E7959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0">
            <a:extLst>
              <a:ext uri="{FF2B5EF4-FFF2-40B4-BE49-F238E27FC236}">
                <a16:creationId xmlns:a16="http://schemas.microsoft.com/office/drawing/2014/main" id="{78775ECC-32D1-D2E7-706F-5CC09678AAA0}"/>
              </a:ext>
            </a:extLst>
          </p:cNvPr>
          <p:cNvSpPr txBox="1">
            <a:spLocks/>
          </p:cNvSpPr>
          <p:nvPr/>
        </p:nvSpPr>
        <p:spPr>
          <a:xfrm>
            <a:off x="2147455" y="740383"/>
            <a:ext cx="8220075" cy="9937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altLang="en-US" sz="2800" b="1" dirty="0">
                <a:latin typeface="Segoe UI Black" panose="020B0502040204020203" pitchFamily="34" charset="0"/>
                <a:ea typeface="Tahoma" panose="020B0604030504040204" pitchFamily="34" charset="0"/>
                <a:cs typeface="Segoe UI Black" panose="020B0502040204020203" pitchFamily="34" charset="0"/>
              </a:rPr>
              <a:t>السؤال الثاني</a:t>
            </a:r>
            <a:endParaRPr lang="en-GB" altLang="en-US" sz="4800" b="1" dirty="0">
              <a:latin typeface="Segoe UI Black" panose="020B0502040204020203" pitchFamily="34" charset="0"/>
              <a:cs typeface="Segoe UI Black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68241D-EC80-A2CB-9E1E-000DFC0FF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5905" y="1775433"/>
            <a:ext cx="76327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AE" altLang="en-US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أي كوكب هو الأقرب إلى الشّمس؟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A326039F-C9EB-59F9-3D6D-92F052E0A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7058" y="2052432"/>
            <a:ext cx="2641270" cy="244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r">
              <a:lnSpc>
                <a:spcPct val="300000"/>
              </a:lnSpc>
              <a:spcBef>
                <a:spcPct val="0"/>
              </a:spcBef>
              <a:buNone/>
            </a:pPr>
            <a:r>
              <a:rPr lang="ar-SA" altLang="en-US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أ</a:t>
            </a:r>
            <a:r>
              <a:rPr lang="ar-SA" alt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)المشتري                   </a:t>
            </a:r>
          </a:p>
          <a:p>
            <a:pPr algn="r">
              <a:lnSpc>
                <a:spcPct val="300000"/>
              </a:lnSpc>
              <a:spcBef>
                <a:spcPct val="0"/>
              </a:spcBef>
              <a:buNone/>
            </a:pPr>
            <a:r>
              <a:rPr lang="ar-SA" alt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ب) الأرض </a:t>
            </a:r>
          </a:p>
          <a:p>
            <a:pPr algn="r">
              <a:lnSpc>
                <a:spcPct val="300000"/>
              </a:lnSpc>
              <a:spcBef>
                <a:spcPct val="0"/>
              </a:spcBef>
              <a:buNone/>
            </a:pPr>
            <a:r>
              <a:rPr lang="ar-SA" alt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ar-SA" altLang="en-US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ج</a:t>
            </a:r>
            <a:r>
              <a:rPr lang="ar-SA" alt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 عطارد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3A21EF-8339-984B-D3C3-01B4B08204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2" y="4180169"/>
            <a:ext cx="333375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33D79F-D67B-349C-71DB-366D745D6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4045" y="1913932"/>
            <a:ext cx="3413949" cy="344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18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4D7AA9-199A-F89E-DD66-03D047C98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0">
            <a:extLst>
              <a:ext uri="{FF2B5EF4-FFF2-40B4-BE49-F238E27FC236}">
                <a16:creationId xmlns:a16="http://schemas.microsoft.com/office/drawing/2014/main" id="{59024A05-901F-B0FE-122B-27A4435A26EB}"/>
              </a:ext>
            </a:extLst>
          </p:cNvPr>
          <p:cNvSpPr txBox="1">
            <a:spLocks/>
          </p:cNvSpPr>
          <p:nvPr/>
        </p:nvSpPr>
        <p:spPr>
          <a:xfrm>
            <a:off x="2147455" y="740383"/>
            <a:ext cx="8220075" cy="9937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altLang="en-US" sz="2800" b="1" dirty="0">
                <a:latin typeface="Segoe UI Black" panose="020B0502040204020203" pitchFamily="34" charset="0"/>
                <a:ea typeface="Tahoma" panose="020B0604030504040204" pitchFamily="34" charset="0"/>
                <a:cs typeface="Segoe UI Black" panose="020B0502040204020203" pitchFamily="34" charset="0"/>
              </a:rPr>
              <a:t>السؤال الثالث</a:t>
            </a:r>
            <a:endParaRPr lang="en-GB" altLang="en-US" sz="4800" b="1" dirty="0">
              <a:latin typeface="Segoe UI Black" panose="020B0502040204020203" pitchFamily="34" charset="0"/>
              <a:cs typeface="Segoe UI Black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DC838C-1253-2169-2839-E8B4209EF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5905" y="1775433"/>
            <a:ext cx="76327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AE" altLang="en-US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ماهي الشّمس؟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899EBA8B-8AEA-BF1B-F756-EEA2C5C29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3029" y="2052432"/>
            <a:ext cx="3305299" cy="2294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r">
              <a:lnSpc>
                <a:spcPct val="280000"/>
              </a:lnSpc>
              <a:spcBef>
                <a:spcPct val="0"/>
              </a:spcBef>
              <a:buNone/>
            </a:pPr>
            <a:r>
              <a:rPr lang="ar-SA" altLang="en-US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أ</a:t>
            </a:r>
            <a:r>
              <a:rPr lang="ar-SA" alt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 نجم</a:t>
            </a:r>
          </a:p>
          <a:p>
            <a:pPr algn="r">
              <a:lnSpc>
                <a:spcPct val="280000"/>
              </a:lnSpc>
              <a:spcBef>
                <a:spcPct val="0"/>
              </a:spcBef>
              <a:buNone/>
            </a:pPr>
            <a:r>
              <a:rPr lang="ar-SA" alt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ب) كوكب</a:t>
            </a:r>
          </a:p>
          <a:p>
            <a:pPr algn="r">
              <a:lnSpc>
                <a:spcPct val="280000"/>
              </a:lnSpc>
              <a:spcBef>
                <a:spcPct val="0"/>
              </a:spcBef>
              <a:buNone/>
            </a:pPr>
            <a:r>
              <a:rPr lang="ar-SA" altLang="en-US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ج</a:t>
            </a:r>
            <a:r>
              <a:rPr lang="ar-SA" alt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 قمر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B8FEEE-C329-813E-2671-6143D9E920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721" y="2417155"/>
            <a:ext cx="333375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FCC215D-5A9E-0A23-56C9-6D49D315E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4045" y="1913932"/>
            <a:ext cx="3413949" cy="344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20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D7B3D2-3213-8EAA-C732-FF0BF0D97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0">
            <a:extLst>
              <a:ext uri="{FF2B5EF4-FFF2-40B4-BE49-F238E27FC236}">
                <a16:creationId xmlns:a16="http://schemas.microsoft.com/office/drawing/2014/main" id="{D6683DE4-1DD7-D516-EB5C-E5A532BA0856}"/>
              </a:ext>
            </a:extLst>
          </p:cNvPr>
          <p:cNvSpPr txBox="1">
            <a:spLocks/>
          </p:cNvSpPr>
          <p:nvPr/>
        </p:nvSpPr>
        <p:spPr>
          <a:xfrm>
            <a:off x="2147455" y="740383"/>
            <a:ext cx="8220075" cy="9937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altLang="en-US" sz="2800" b="1" dirty="0">
                <a:latin typeface="Segoe UI Black" panose="020B0502040204020203" pitchFamily="34" charset="0"/>
                <a:ea typeface="Tahoma" panose="020B0604030504040204" pitchFamily="34" charset="0"/>
                <a:cs typeface="Segoe UI Black" panose="020B0502040204020203" pitchFamily="34" charset="0"/>
              </a:rPr>
              <a:t>السؤال الرابع</a:t>
            </a:r>
            <a:endParaRPr lang="en-GB" altLang="en-US" sz="4800" b="1" dirty="0">
              <a:latin typeface="Segoe UI Black" panose="020B0502040204020203" pitchFamily="34" charset="0"/>
              <a:cs typeface="Segoe UI Black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EFF03B-20DD-08E6-6D70-5D37F9DBB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5905" y="1775433"/>
            <a:ext cx="76327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AE" altLang="en-US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من هو الكوكب المعروف بوجود حلقات حوله؟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9CD085D0-3A82-040F-86A8-99E03D1CC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3029" y="2052432"/>
            <a:ext cx="3305299" cy="2294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r">
              <a:lnSpc>
                <a:spcPct val="280000"/>
              </a:lnSpc>
              <a:spcBef>
                <a:spcPct val="0"/>
              </a:spcBef>
              <a:buNone/>
            </a:pPr>
            <a:r>
              <a:rPr lang="ar-SA" altLang="en-US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أ</a:t>
            </a:r>
            <a:r>
              <a:rPr lang="ar-SA" alt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 المشتري</a:t>
            </a:r>
          </a:p>
          <a:p>
            <a:pPr algn="r">
              <a:lnSpc>
                <a:spcPct val="280000"/>
              </a:lnSpc>
              <a:spcBef>
                <a:spcPct val="0"/>
              </a:spcBef>
              <a:buNone/>
            </a:pPr>
            <a:r>
              <a:rPr lang="ar-SA" alt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ب) الزهرة  </a:t>
            </a:r>
          </a:p>
          <a:p>
            <a:pPr algn="r">
              <a:lnSpc>
                <a:spcPct val="280000"/>
              </a:lnSpc>
              <a:spcBef>
                <a:spcPct val="0"/>
              </a:spcBef>
              <a:buNone/>
            </a:pPr>
            <a:r>
              <a:rPr lang="ar-SA" altLang="en-US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ج</a:t>
            </a:r>
            <a:r>
              <a:rPr lang="ar-SA" alt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 زحل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4E2517-0395-C0FE-DE85-5D5614D2AD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866" y="3986460"/>
            <a:ext cx="333375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26EC230-94E1-422A-07A6-8F2E9FC02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3037" y="2577288"/>
            <a:ext cx="3130122" cy="204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80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575FB3-F62E-D566-BD12-A93654653C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0">
            <a:extLst>
              <a:ext uri="{FF2B5EF4-FFF2-40B4-BE49-F238E27FC236}">
                <a16:creationId xmlns:a16="http://schemas.microsoft.com/office/drawing/2014/main" id="{DAE30C15-DB46-3C37-A242-7DEE7BBA8EAE}"/>
              </a:ext>
            </a:extLst>
          </p:cNvPr>
          <p:cNvSpPr txBox="1">
            <a:spLocks/>
          </p:cNvSpPr>
          <p:nvPr/>
        </p:nvSpPr>
        <p:spPr>
          <a:xfrm>
            <a:off x="2147455" y="740383"/>
            <a:ext cx="8220075" cy="9937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altLang="en-US" sz="2800" b="1" dirty="0">
                <a:latin typeface="Segoe UI Black" panose="020B0502040204020203" pitchFamily="34" charset="0"/>
                <a:ea typeface="Tahoma" panose="020B0604030504040204" pitchFamily="34" charset="0"/>
                <a:cs typeface="Segoe UI Black" panose="020B0502040204020203" pitchFamily="34" charset="0"/>
              </a:rPr>
              <a:t>السؤال الخامس</a:t>
            </a:r>
            <a:endParaRPr lang="en-GB" altLang="en-US" sz="4800" b="1" dirty="0">
              <a:latin typeface="Segoe UI Black" panose="020B0502040204020203" pitchFamily="34" charset="0"/>
              <a:cs typeface="Segoe UI Black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BFDC2D-67EB-AC80-9442-D5FF03DFC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5905" y="1775433"/>
            <a:ext cx="76327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AE" altLang="en-US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من كان أول إنسان مشى على سطح القمر؟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687C6002-3288-765D-A40E-B000603B0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3029" y="2052432"/>
            <a:ext cx="3305299" cy="2294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r">
              <a:lnSpc>
                <a:spcPct val="280000"/>
              </a:lnSpc>
              <a:spcBef>
                <a:spcPct val="0"/>
              </a:spcBef>
              <a:buNone/>
            </a:pPr>
            <a:r>
              <a:rPr lang="ar-SA" altLang="en-US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أ</a:t>
            </a:r>
            <a:r>
              <a:rPr lang="ar-SA" alt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 صموئيل بيبيس</a:t>
            </a:r>
          </a:p>
          <a:p>
            <a:pPr algn="r">
              <a:lnSpc>
                <a:spcPct val="280000"/>
              </a:lnSpc>
              <a:spcBef>
                <a:spcPct val="0"/>
              </a:spcBef>
              <a:buNone/>
            </a:pPr>
            <a:r>
              <a:rPr lang="ar-SA" alt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ب) نيل </a:t>
            </a:r>
            <a:r>
              <a:rPr lang="ar-SA" altLang="en-US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أرمسترونغ</a:t>
            </a:r>
            <a:r>
              <a:rPr lang="ar-SA" alt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algn="r">
              <a:lnSpc>
                <a:spcPct val="280000"/>
              </a:lnSpc>
              <a:spcBef>
                <a:spcPct val="0"/>
              </a:spcBef>
              <a:buNone/>
            </a:pPr>
            <a:r>
              <a:rPr lang="ar-SA" altLang="en-US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ج</a:t>
            </a:r>
            <a:r>
              <a:rPr lang="ar-SA" alt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 هيلين شارمان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4EF1A5-E874-3439-DA41-1D6BF69E13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094" y="3199669"/>
            <a:ext cx="333375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person in a white suit&#10;&#10;AI-generated content may be incorrect.">
            <a:extLst>
              <a:ext uri="{FF2B5EF4-FFF2-40B4-BE49-F238E27FC236}">
                <a16:creationId xmlns:a16="http://schemas.microsoft.com/office/drawing/2014/main" id="{692BB3DF-EBF2-7FFF-486D-FAD2438F8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5452" y="1031267"/>
            <a:ext cx="2392988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01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473D69-745F-57CD-D0E3-514024E1C6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0">
            <a:extLst>
              <a:ext uri="{FF2B5EF4-FFF2-40B4-BE49-F238E27FC236}">
                <a16:creationId xmlns:a16="http://schemas.microsoft.com/office/drawing/2014/main" id="{19DBD201-AB2B-66EC-774A-38899C7B18CC}"/>
              </a:ext>
            </a:extLst>
          </p:cNvPr>
          <p:cNvSpPr txBox="1">
            <a:spLocks/>
          </p:cNvSpPr>
          <p:nvPr/>
        </p:nvSpPr>
        <p:spPr>
          <a:xfrm>
            <a:off x="2147455" y="740383"/>
            <a:ext cx="8220075" cy="9937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altLang="en-US" sz="2800" b="1" dirty="0">
                <a:latin typeface="Segoe UI Black" panose="020B0502040204020203" pitchFamily="34" charset="0"/>
                <a:ea typeface="Tahoma" panose="020B0604030504040204" pitchFamily="34" charset="0"/>
                <a:cs typeface="Segoe UI Black" panose="020B0502040204020203" pitchFamily="34" charset="0"/>
              </a:rPr>
              <a:t>السؤال السادس</a:t>
            </a:r>
            <a:endParaRPr lang="en-GB" altLang="en-US" sz="4800" b="1" dirty="0">
              <a:latin typeface="Segoe UI Black" panose="020B0502040204020203" pitchFamily="34" charset="0"/>
              <a:cs typeface="Segoe UI Black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C92476-90FF-7DFE-8EE6-A1C6EED00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5905" y="1775433"/>
            <a:ext cx="76327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AE" altLang="en-US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ما هو أكبر كوكب في المجموعة الشمسية؟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0AD623D2-BCFC-2F2F-4D5E-5578B0AD5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3029" y="2052432"/>
            <a:ext cx="3305299" cy="2294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r">
              <a:lnSpc>
                <a:spcPct val="280000"/>
              </a:lnSpc>
              <a:spcBef>
                <a:spcPct val="0"/>
              </a:spcBef>
              <a:buNone/>
            </a:pPr>
            <a:r>
              <a:rPr lang="ar-SA" altLang="en-US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أ</a:t>
            </a:r>
            <a:r>
              <a:rPr lang="ar-SA" alt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 المشتري</a:t>
            </a:r>
          </a:p>
          <a:p>
            <a:pPr algn="r">
              <a:lnSpc>
                <a:spcPct val="280000"/>
              </a:lnSpc>
              <a:spcBef>
                <a:spcPct val="0"/>
              </a:spcBef>
              <a:buNone/>
            </a:pPr>
            <a:r>
              <a:rPr lang="ar-SA" alt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ب) نبتون                          </a:t>
            </a:r>
          </a:p>
          <a:p>
            <a:pPr algn="r">
              <a:lnSpc>
                <a:spcPct val="280000"/>
              </a:lnSpc>
              <a:spcBef>
                <a:spcPct val="0"/>
              </a:spcBef>
              <a:buNone/>
            </a:pPr>
            <a:r>
              <a:rPr lang="ar-SA" altLang="en-US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ج</a:t>
            </a:r>
            <a:r>
              <a:rPr lang="ar-SA" alt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 الأرض                              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E2283C-3593-D8DB-197E-B61D1C16F9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037" y="2499797"/>
            <a:ext cx="333375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F027174-DE60-AAC7-057E-A0BD7F7DF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161" y="2190720"/>
            <a:ext cx="2589213" cy="261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6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408012-84B0-5D75-3D94-7F92B8C0B6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0">
            <a:extLst>
              <a:ext uri="{FF2B5EF4-FFF2-40B4-BE49-F238E27FC236}">
                <a16:creationId xmlns:a16="http://schemas.microsoft.com/office/drawing/2014/main" id="{28946D33-DF21-C5CE-75AD-91A621247B33}"/>
              </a:ext>
            </a:extLst>
          </p:cNvPr>
          <p:cNvSpPr txBox="1">
            <a:spLocks/>
          </p:cNvSpPr>
          <p:nvPr/>
        </p:nvSpPr>
        <p:spPr>
          <a:xfrm>
            <a:off x="2147455" y="740383"/>
            <a:ext cx="8220075" cy="9937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altLang="en-US" sz="2800" b="1" dirty="0">
                <a:latin typeface="Segoe UI Black" panose="020B0502040204020203" pitchFamily="34" charset="0"/>
                <a:ea typeface="Tahoma" panose="020B0604030504040204" pitchFamily="34" charset="0"/>
                <a:cs typeface="Segoe UI Black" panose="020B0502040204020203" pitchFamily="34" charset="0"/>
              </a:rPr>
              <a:t>السؤال السابع</a:t>
            </a:r>
            <a:endParaRPr lang="en-GB" altLang="en-US" sz="4800" b="1" dirty="0">
              <a:latin typeface="Segoe UI Black" panose="020B0502040204020203" pitchFamily="34" charset="0"/>
              <a:cs typeface="Segoe UI Black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F09C4E-72E9-D08D-C9EF-128F3FADD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5905" y="1775433"/>
            <a:ext cx="76327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AE" altLang="en-US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هل يمكنك إعادة ترتيب هذه الحروف لتكوين كلمات خاصّة بالفضاء؟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C5FD845B-8C64-59A0-8AD7-662FA6C86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3029" y="2316388"/>
            <a:ext cx="3305299" cy="2294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r">
              <a:lnSpc>
                <a:spcPct val="280000"/>
              </a:lnSpc>
              <a:spcBef>
                <a:spcPct val="0"/>
              </a:spcBef>
              <a:buNone/>
            </a:pPr>
            <a:r>
              <a:rPr lang="ar-SA" altLang="en-US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أ</a:t>
            </a:r>
            <a:r>
              <a:rPr lang="ar-SA" alt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 </a:t>
            </a:r>
            <a:r>
              <a:rPr lang="ar-SA" altLang="en-US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نبتنو</a:t>
            </a:r>
            <a:endParaRPr lang="ar-SA" altLang="en-US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>
              <a:lnSpc>
                <a:spcPct val="280000"/>
              </a:lnSpc>
              <a:spcBef>
                <a:spcPct val="0"/>
              </a:spcBef>
              <a:buNone/>
            </a:pPr>
            <a:r>
              <a:rPr lang="ar-SA" alt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ب) كمكو</a:t>
            </a:r>
          </a:p>
          <a:p>
            <a:pPr algn="r">
              <a:lnSpc>
                <a:spcPct val="280000"/>
              </a:lnSpc>
              <a:spcBef>
                <a:spcPct val="0"/>
              </a:spcBef>
              <a:buNone/>
            </a:pPr>
            <a:r>
              <a:rPr lang="ar-SA" altLang="en-US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ج</a:t>
            </a:r>
            <a:r>
              <a:rPr lang="ar-SA" alt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 جار </a:t>
            </a:r>
            <a:r>
              <a:rPr lang="ar-SA" altLang="en-US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فلئض</a:t>
            </a:r>
            <a:endParaRPr lang="ar-SA" altLang="en-US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2397A8-6EB5-FA92-48FE-1F3846792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3029" y="2165731"/>
            <a:ext cx="1806575" cy="244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lnSpc>
                <a:spcPct val="300000"/>
              </a:lnSpc>
              <a:spcBef>
                <a:spcPct val="0"/>
              </a:spcBef>
              <a:buFontTx/>
              <a:buNone/>
            </a:pPr>
            <a:r>
              <a:rPr lang="ar-AE" altLang="en-US" dirty="0">
                <a:solidFill>
                  <a:srgbClr val="0099FF"/>
                </a:solidFill>
                <a:latin typeface="29LT Bukra Rg" pitchFamily="34" charset="-78"/>
                <a:ea typeface="Tahoma" panose="020B0604030504040204" pitchFamily="34" charset="0"/>
                <a:cs typeface="29LT Bukra Rg" pitchFamily="34" charset="-78"/>
              </a:rPr>
              <a:t>نبتون</a:t>
            </a:r>
            <a:endParaRPr lang="en-GB" altLang="en-US" dirty="0">
              <a:solidFill>
                <a:srgbClr val="0099FF"/>
              </a:solidFill>
              <a:latin typeface="29LT Bukra Rg" pitchFamily="34" charset="-78"/>
              <a:ea typeface="Tahoma" panose="020B0604030504040204" pitchFamily="34" charset="0"/>
              <a:cs typeface="29LT Bukra Rg" pitchFamily="34" charset="-78"/>
            </a:endParaRPr>
          </a:p>
          <a:p>
            <a:pPr algn="ctr">
              <a:lnSpc>
                <a:spcPct val="300000"/>
              </a:lnSpc>
              <a:spcBef>
                <a:spcPct val="0"/>
              </a:spcBef>
              <a:buFontTx/>
              <a:buNone/>
            </a:pPr>
            <a:r>
              <a:rPr lang="ar-AE" altLang="en-US" dirty="0">
                <a:solidFill>
                  <a:srgbClr val="0099FF"/>
                </a:solidFill>
                <a:latin typeface="29LT Bukra Rg" pitchFamily="34" charset="-78"/>
                <a:ea typeface="Tahoma" panose="020B0604030504040204" pitchFamily="34" charset="0"/>
                <a:cs typeface="29LT Bukra Rg" pitchFamily="34" charset="-78"/>
              </a:rPr>
              <a:t>مكّوك</a:t>
            </a:r>
            <a:endParaRPr lang="en-GB" altLang="en-US" dirty="0">
              <a:solidFill>
                <a:srgbClr val="0099FF"/>
              </a:solidFill>
              <a:latin typeface="29LT Bukra Rg" pitchFamily="34" charset="-78"/>
              <a:ea typeface="Tahoma" panose="020B0604030504040204" pitchFamily="34" charset="0"/>
              <a:cs typeface="29LT Bukra Rg" pitchFamily="34" charset="-78"/>
            </a:endParaRPr>
          </a:p>
          <a:p>
            <a:pPr algn="ctr">
              <a:lnSpc>
                <a:spcPct val="300000"/>
              </a:lnSpc>
              <a:spcBef>
                <a:spcPct val="0"/>
              </a:spcBef>
              <a:buFontTx/>
              <a:buNone/>
            </a:pPr>
            <a:r>
              <a:rPr lang="ar-AE" altLang="en-US" dirty="0">
                <a:solidFill>
                  <a:srgbClr val="0099FF"/>
                </a:solidFill>
                <a:latin typeface="29LT Bukra Rg" pitchFamily="34" charset="-78"/>
                <a:ea typeface="Tahoma" panose="020B0604030504040204" pitchFamily="34" charset="0"/>
                <a:cs typeface="29LT Bukra Rg" pitchFamily="34" charset="-78"/>
              </a:rPr>
              <a:t>رجل فضاء</a:t>
            </a:r>
            <a:endParaRPr lang="en-GB" altLang="en-US" dirty="0">
              <a:solidFill>
                <a:srgbClr val="0099FF"/>
              </a:solidFill>
              <a:latin typeface="29LT Bukra Rg" pitchFamily="34" charset="-78"/>
              <a:ea typeface="Tahoma" panose="020B0604030504040204" pitchFamily="34" charset="0"/>
              <a:cs typeface="29LT Bukra Rg" pitchFamily="34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4F5572-0CE2-2B11-9894-BDE716548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7005" y="3012248"/>
            <a:ext cx="3596033" cy="270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41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D0F321-4E61-DC76-7230-60241E4C6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0">
            <a:extLst>
              <a:ext uri="{FF2B5EF4-FFF2-40B4-BE49-F238E27FC236}">
                <a16:creationId xmlns:a16="http://schemas.microsoft.com/office/drawing/2014/main" id="{44B1526C-5B75-54B1-DDA2-10F4039AC260}"/>
              </a:ext>
            </a:extLst>
          </p:cNvPr>
          <p:cNvSpPr txBox="1">
            <a:spLocks/>
          </p:cNvSpPr>
          <p:nvPr/>
        </p:nvSpPr>
        <p:spPr>
          <a:xfrm>
            <a:off x="2147455" y="740383"/>
            <a:ext cx="8220075" cy="9937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AE" altLang="en-US" sz="2800" b="1" dirty="0">
                <a:latin typeface="Segoe UI Black" panose="020B0502040204020203" pitchFamily="34" charset="0"/>
                <a:ea typeface="Tahoma" panose="020B0604030504040204" pitchFamily="34" charset="0"/>
                <a:cs typeface="Segoe UI Black" panose="020B0502040204020203" pitchFamily="34" charset="0"/>
              </a:rPr>
              <a:t>السؤال الثامن</a:t>
            </a:r>
            <a:endParaRPr lang="en-GB" altLang="en-US" sz="4800" b="1" dirty="0">
              <a:latin typeface="Segoe UI Black" panose="020B0502040204020203" pitchFamily="34" charset="0"/>
              <a:cs typeface="Segoe UI Black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21D61C-094D-9C22-7CF6-5ABBDDACA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5905" y="1775433"/>
            <a:ext cx="76327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AE" altLang="en-US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اكمل هذه الجملة: القمر _________________الأرض.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8495595A-14A7-2A6F-CD3A-F6E0C687B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3029" y="2316388"/>
            <a:ext cx="3305299" cy="2294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r">
              <a:lnSpc>
                <a:spcPct val="280000"/>
              </a:lnSpc>
              <a:spcBef>
                <a:spcPct val="0"/>
              </a:spcBef>
              <a:buNone/>
            </a:pPr>
            <a:r>
              <a:rPr lang="ar-SA" altLang="en-US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أ</a:t>
            </a:r>
            <a:r>
              <a:rPr lang="ar-SA" alt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 يطفو </a:t>
            </a:r>
          </a:p>
          <a:p>
            <a:pPr algn="r">
              <a:lnSpc>
                <a:spcPct val="280000"/>
              </a:lnSpc>
              <a:spcBef>
                <a:spcPct val="0"/>
              </a:spcBef>
              <a:buNone/>
            </a:pPr>
            <a:r>
              <a:rPr lang="ar-SA" alt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ب) أزيز</a:t>
            </a:r>
          </a:p>
          <a:p>
            <a:pPr algn="r">
              <a:lnSpc>
                <a:spcPct val="280000"/>
              </a:lnSpc>
              <a:spcBef>
                <a:spcPct val="0"/>
              </a:spcBef>
              <a:buNone/>
            </a:pPr>
            <a:r>
              <a:rPr lang="ar-SA" altLang="en-US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ج</a:t>
            </a:r>
            <a:r>
              <a:rPr lang="ar-SA" alt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 يدور حول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596D5A-F932-D50E-2D9A-27F71A9C1D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678" y="4243299"/>
            <a:ext cx="333375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074F4B4-CF91-8690-02DC-B0A14025A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0674" y="2932531"/>
            <a:ext cx="2917825" cy="29406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72328F-432F-1A48-7295-1AFB3B2D44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0499" y="1846056"/>
            <a:ext cx="1222376" cy="12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36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202</Words>
  <Application>Microsoft Macintosh PowerPoint</Application>
  <PresentationFormat>Widescreen</PresentationFormat>
  <Paragraphs>54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29LT Bukra Rg</vt:lpstr>
      <vt:lpstr>Aptos</vt:lpstr>
      <vt:lpstr>Aptos Display</vt:lpstr>
      <vt:lpstr>Arial</vt:lpstr>
      <vt:lpstr>Segoe UI</vt:lpstr>
      <vt:lpstr>Segoe UI Black</vt:lpstr>
      <vt:lpstr>Twinkl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Norah AlJriedi</dc:creator>
  <cp:lastModifiedBy>Norah AlJriedi</cp:lastModifiedBy>
  <cp:revision>2</cp:revision>
  <dcterms:created xsi:type="dcterms:W3CDTF">2025-03-23T10:35:09Z</dcterms:created>
  <dcterms:modified xsi:type="dcterms:W3CDTF">2025-03-24T17:09:41Z</dcterms:modified>
</cp:coreProperties>
</file>