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5"/>
  </p:notesMasterIdLst>
  <p:handoutMasterIdLst>
    <p:handoutMasterId r:id="rId16"/>
  </p:handoutMasterIdLst>
  <p:sldIdLst>
    <p:sldId id="256" r:id="rId4"/>
    <p:sldId id="258" r:id="rId5"/>
    <p:sldId id="257" r:id="rId6"/>
    <p:sldId id="260" r:id="rId7"/>
    <p:sldId id="265" r:id="rId8"/>
    <p:sldId id="262" r:id="rId9"/>
    <p:sldId id="264" r:id="rId10"/>
    <p:sldId id="267" r:id="rId11"/>
    <p:sldId id="269" r:id="rId12"/>
    <p:sldId id="268" r:id="rId13"/>
    <p:sldId id="266" r:id="rId14"/>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26F"/>
    <a:srgbClr val="302D79"/>
    <a:srgbClr val="2F3488"/>
    <a:srgbClr val="010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0" d="100"/>
          <a:sy n="70" d="100"/>
        </p:scale>
        <p:origin x="512" y="5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F09EF-3D8F-F972-CD21-158C7833F8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a:extLst>
              <a:ext uri="{FF2B5EF4-FFF2-40B4-BE49-F238E27FC236}">
                <a16:creationId xmlns:a16="http://schemas.microsoft.com/office/drawing/2014/main" id="{448E21F4-5D8D-C349-5BF3-1DA825389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427B23-0076-134D-8FDC-C64DEBC85164}" type="datetimeFigureOut">
              <a:rPr lang="en-SA" smtClean="0"/>
              <a:t>05/15/2025</a:t>
            </a:fld>
            <a:endParaRPr lang="en-SA"/>
          </a:p>
        </p:txBody>
      </p:sp>
      <p:sp>
        <p:nvSpPr>
          <p:cNvPr id="4" name="Footer Placeholder 3">
            <a:extLst>
              <a:ext uri="{FF2B5EF4-FFF2-40B4-BE49-F238E27FC236}">
                <a16:creationId xmlns:a16="http://schemas.microsoft.com/office/drawing/2014/main" id="{346974E9-5710-AF01-7724-F84E0A8459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5" name="Slide Number Placeholder 4">
            <a:extLst>
              <a:ext uri="{FF2B5EF4-FFF2-40B4-BE49-F238E27FC236}">
                <a16:creationId xmlns:a16="http://schemas.microsoft.com/office/drawing/2014/main" id="{40C05BB2-E790-AF09-B451-8317FD527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379EA-7271-1248-9F5E-8B05C7AF9548}" type="slidenum">
              <a:rPr lang="en-SA" smtClean="0"/>
              <a:t>‹#›</a:t>
            </a:fld>
            <a:endParaRPr lang="en-SA"/>
          </a:p>
        </p:txBody>
      </p:sp>
    </p:spTree>
    <p:extLst>
      <p:ext uri="{BB962C8B-B14F-4D97-AF65-F5344CB8AC3E}">
        <p14:creationId xmlns:p14="http://schemas.microsoft.com/office/powerpoint/2010/main" val="3901982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2B97E-5145-4499-8CEB-644259A891E3}"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2C659-4175-4B90-A2C1-D8D7DBC235AF}" type="slidenum">
              <a:rPr lang="en-US" smtClean="0"/>
              <a:t>‹#›</a:t>
            </a:fld>
            <a:endParaRPr lang="en-US"/>
          </a:p>
        </p:txBody>
      </p:sp>
    </p:spTree>
    <p:extLst>
      <p:ext uri="{BB962C8B-B14F-4D97-AF65-F5344CB8AC3E}">
        <p14:creationId xmlns:p14="http://schemas.microsoft.com/office/powerpoint/2010/main" val="156967744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1</a:t>
            </a:fld>
            <a:endParaRPr lang="en-US"/>
          </a:p>
        </p:txBody>
      </p:sp>
    </p:spTree>
    <p:extLst>
      <p:ext uri="{BB962C8B-B14F-4D97-AF65-F5344CB8AC3E}">
        <p14:creationId xmlns:p14="http://schemas.microsoft.com/office/powerpoint/2010/main" val="209538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26D6-A604-C8A6-B865-1962DCC93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3023E-E5BF-B79C-1BB8-8A9219FED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596AE-4D2D-15A6-6026-8E24AEF8C3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A06181-1A5D-4143-FD34-A14ECC01DD41}"/>
              </a:ext>
            </a:extLst>
          </p:cNvPr>
          <p:cNvSpPr>
            <a:spLocks noGrp="1"/>
          </p:cNvSpPr>
          <p:nvPr>
            <p:ph type="sldNum" sz="quarter" idx="5"/>
          </p:nvPr>
        </p:nvSpPr>
        <p:spPr/>
        <p:txBody>
          <a:bodyPr/>
          <a:lstStyle/>
          <a:p>
            <a:fld id="{3FB2C659-4175-4B90-A2C1-D8D7DBC235AF}" type="slidenum">
              <a:rPr lang="en-US" smtClean="0"/>
              <a:t>10</a:t>
            </a:fld>
            <a:endParaRPr lang="en-US"/>
          </a:p>
        </p:txBody>
      </p:sp>
    </p:spTree>
    <p:extLst>
      <p:ext uri="{BB962C8B-B14F-4D97-AF65-F5344CB8AC3E}">
        <p14:creationId xmlns:p14="http://schemas.microsoft.com/office/powerpoint/2010/main" val="244318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11</a:t>
            </a:fld>
            <a:endParaRPr lang="en-US"/>
          </a:p>
        </p:txBody>
      </p:sp>
    </p:spTree>
    <p:extLst>
      <p:ext uri="{BB962C8B-B14F-4D97-AF65-F5344CB8AC3E}">
        <p14:creationId xmlns:p14="http://schemas.microsoft.com/office/powerpoint/2010/main" val="148859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2</a:t>
            </a:fld>
            <a:endParaRPr lang="en-US"/>
          </a:p>
        </p:txBody>
      </p:sp>
    </p:spTree>
    <p:extLst>
      <p:ext uri="{BB962C8B-B14F-4D97-AF65-F5344CB8AC3E}">
        <p14:creationId xmlns:p14="http://schemas.microsoft.com/office/powerpoint/2010/main" val="290797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3</a:t>
            </a:fld>
            <a:endParaRPr lang="en-US"/>
          </a:p>
        </p:txBody>
      </p:sp>
    </p:spTree>
    <p:extLst>
      <p:ext uri="{BB962C8B-B14F-4D97-AF65-F5344CB8AC3E}">
        <p14:creationId xmlns:p14="http://schemas.microsoft.com/office/powerpoint/2010/main" val="242180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4</a:t>
            </a:fld>
            <a:endParaRPr lang="en-US"/>
          </a:p>
        </p:txBody>
      </p:sp>
    </p:spTree>
    <p:extLst>
      <p:ext uri="{BB962C8B-B14F-4D97-AF65-F5344CB8AC3E}">
        <p14:creationId xmlns:p14="http://schemas.microsoft.com/office/powerpoint/2010/main" val="28563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5</a:t>
            </a:fld>
            <a:endParaRPr lang="en-US"/>
          </a:p>
        </p:txBody>
      </p:sp>
    </p:spTree>
    <p:extLst>
      <p:ext uri="{BB962C8B-B14F-4D97-AF65-F5344CB8AC3E}">
        <p14:creationId xmlns:p14="http://schemas.microsoft.com/office/powerpoint/2010/main" val="14864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6</a:t>
            </a:fld>
            <a:endParaRPr lang="en-US"/>
          </a:p>
        </p:txBody>
      </p:sp>
    </p:spTree>
    <p:extLst>
      <p:ext uri="{BB962C8B-B14F-4D97-AF65-F5344CB8AC3E}">
        <p14:creationId xmlns:p14="http://schemas.microsoft.com/office/powerpoint/2010/main" val="193695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7</a:t>
            </a:fld>
            <a:endParaRPr lang="en-US"/>
          </a:p>
        </p:txBody>
      </p:sp>
    </p:spTree>
    <p:extLst>
      <p:ext uri="{BB962C8B-B14F-4D97-AF65-F5344CB8AC3E}">
        <p14:creationId xmlns:p14="http://schemas.microsoft.com/office/powerpoint/2010/main" val="40673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B2C659-4175-4B90-A2C1-D8D7DBC235AF}" type="slidenum">
              <a:rPr lang="en-US" smtClean="0"/>
              <a:t>8</a:t>
            </a:fld>
            <a:endParaRPr lang="en-US"/>
          </a:p>
        </p:txBody>
      </p:sp>
    </p:spTree>
    <p:extLst>
      <p:ext uri="{BB962C8B-B14F-4D97-AF65-F5344CB8AC3E}">
        <p14:creationId xmlns:p14="http://schemas.microsoft.com/office/powerpoint/2010/main" val="130476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72D5-28FC-C7CF-AE45-F01530BDF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E9998-A8DB-3A43-A593-5C933469B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67FA5-F254-417F-3B1D-D7F9ABF4A3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6DAA5A-6245-B6DF-2C8C-1A505ABAF1F2}"/>
              </a:ext>
            </a:extLst>
          </p:cNvPr>
          <p:cNvSpPr>
            <a:spLocks noGrp="1"/>
          </p:cNvSpPr>
          <p:nvPr>
            <p:ph type="sldNum" sz="quarter" idx="5"/>
          </p:nvPr>
        </p:nvSpPr>
        <p:spPr/>
        <p:txBody>
          <a:bodyPr/>
          <a:lstStyle/>
          <a:p>
            <a:fld id="{3FB2C659-4175-4B90-A2C1-D8D7DBC235AF}" type="slidenum">
              <a:rPr lang="en-US" smtClean="0"/>
              <a:t>9</a:t>
            </a:fld>
            <a:endParaRPr lang="en-US"/>
          </a:p>
        </p:txBody>
      </p:sp>
    </p:spTree>
    <p:extLst>
      <p:ext uri="{BB962C8B-B14F-4D97-AF65-F5344CB8AC3E}">
        <p14:creationId xmlns:p14="http://schemas.microsoft.com/office/powerpoint/2010/main" val="220714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D3E7F6-E3AC-94BE-DF73-1B2CD638C3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3" y="937"/>
            <a:ext cx="12190053" cy="6856124"/>
          </a:xfrm>
          <a:prstGeom prst="rect">
            <a:avLst/>
          </a:prstGeom>
        </p:spPr>
      </p:pic>
      <p:pic>
        <p:nvPicPr>
          <p:cNvPr id="17" name="Picture 16" descr="A person and person in blue uniforms&#10;&#10;AI-generated content may be incorrect.">
            <a:extLst>
              <a:ext uri="{FF2B5EF4-FFF2-40B4-BE49-F238E27FC236}">
                <a16:creationId xmlns:a16="http://schemas.microsoft.com/office/drawing/2014/main" id="{0D6F4F09-51A2-DBDC-4952-4341C18484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8921" y="384478"/>
            <a:ext cx="7772400" cy="6492544"/>
          </a:xfrm>
          <a:prstGeom prst="rect">
            <a:avLst/>
          </a:prstGeom>
        </p:spPr>
      </p:pic>
      <p:sp>
        <p:nvSpPr>
          <p:cNvPr id="2" name="Title 1">
            <a:extLst>
              <a:ext uri="{FF2B5EF4-FFF2-40B4-BE49-F238E27FC236}">
                <a16:creationId xmlns:a16="http://schemas.microsoft.com/office/drawing/2014/main" id="{BF705551-B53A-1609-15CB-9B3AD3AB59D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SA" dirty="0"/>
          </a:p>
        </p:txBody>
      </p:sp>
      <p:sp>
        <p:nvSpPr>
          <p:cNvPr id="3" name="Subtitle 2">
            <a:extLst>
              <a:ext uri="{FF2B5EF4-FFF2-40B4-BE49-F238E27FC236}">
                <a16:creationId xmlns:a16="http://schemas.microsoft.com/office/drawing/2014/main" id="{23018740-06F0-9E33-CE44-1C585F340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AAC1CA6A-BFD6-C233-B591-7BC486A2542C}"/>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89E20396-EC51-C8A7-CCCF-93BABD6BBF5C}"/>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3994E9C8-6968-9F1C-144A-66799666BDD8}"/>
              </a:ext>
            </a:extLst>
          </p:cNvPr>
          <p:cNvSpPr>
            <a:spLocks noGrp="1"/>
          </p:cNvSpPr>
          <p:nvPr>
            <p:ph type="sldNum" sz="quarter" idx="12"/>
          </p:nvPr>
        </p:nvSpPr>
        <p:spPr/>
        <p:txBody>
          <a:bodyPr/>
          <a:lstStyle/>
          <a:p>
            <a:fld id="{9FD13304-8443-4249-8947-79A50107FCD1}" type="slidenum">
              <a:rPr lang="en-SA" smtClean="0"/>
              <a:t>‹#›</a:t>
            </a:fld>
            <a:endParaRPr lang="en-SA"/>
          </a:p>
        </p:txBody>
      </p:sp>
      <p:pic>
        <p:nvPicPr>
          <p:cNvPr id="11" name="Picture 10">
            <a:extLst>
              <a:ext uri="{FF2B5EF4-FFF2-40B4-BE49-F238E27FC236}">
                <a16:creationId xmlns:a16="http://schemas.microsoft.com/office/drawing/2014/main" id="{033A67E9-9C6E-1C8C-1190-44D08161C2BC}"/>
              </a:ext>
            </a:extLst>
          </p:cNvPr>
          <p:cNvPicPr>
            <a:picLocks noChangeAspect="1"/>
          </p:cNvPicPr>
          <p:nvPr userDrawn="1"/>
        </p:nvPicPr>
        <p:blipFill>
          <a:blip r:embed="rId4"/>
          <a:stretch>
            <a:fillRect/>
          </a:stretch>
        </p:blipFill>
        <p:spPr>
          <a:xfrm>
            <a:off x="259216" y="232163"/>
            <a:ext cx="2987832" cy="611620"/>
          </a:xfrm>
          <a:prstGeom prst="rect">
            <a:avLst/>
          </a:prstGeom>
        </p:spPr>
      </p:pic>
    </p:spTree>
    <p:extLst>
      <p:ext uri="{BB962C8B-B14F-4D97-AF65-F5344CB8AC3E}">
        <p14:creationId xmlns:p14="http://schemas.microsoft.com/office/powerpoint/2010/main" val="22184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8067-552B-793E-5B6D-AEE858B12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030A9C3C-3CBC-038C-A31A-EF6A45079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73393857-70BA-95DF-4CC8-83AFF6DDE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BA82F-5BB0-96F0-BB51-2A4AAA3F16CB}"/>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6" name="Footer Placeholder 5">
            <a:extLst>
              <a:ext uri="{FF2B5EF4-FFF2-40B4-BE49-F238E27FC236}">
                <a16:creationId xmlns:a16="http://schemas.microsoft.com/office/drawing/2014/main" id="{079604CD-0EF4-FB04-65E8-AB396577DCFF}"/>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FB934ABC-9E4B-2C65-EB42-17BDD116B972}"/>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120285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8E8A-3D01-8309-6603-7EA1254E2F4A}"/>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39BC2C39-E362-F6C4-9A43-49C1B6179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AD2AF774-C214-65C4-5CE1-3FBFF8A59AA0}"/>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861F3B4E-0F21-D1BD-B5F5-435A3FA01576}"/>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245BF630-E3C5-5442-D750-B3EE03C153C1}"/>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171220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3ACF33-6074-44B1-9677-0D8F0F2AD2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4AD64E3E-DEA8-CC68-3497-2C0442016A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16F6BA19-E530-E5FF-1490-F99A4F4C37D6}"/>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0F240D72-CB67-9024-8842-052F6E32755C}"/>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3EC7FB4B-314E-0D93-36EF-8A3B3B76A338}"/>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225589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erson and person in blue uniforms&#10;&#10;AI-generated content may be incorrect.">
            <a:extLst>
              <a:ext uri="{FF2B5EF4-FFF2-40B4-BE49-F238E27FC236}">
                <a16:creationId xmlns:a16="http://schemas.microsoft.com/office/drawing/2014/main" id="{F024C7EB-4875-5D50-F342-04E3E35AD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37"/>
            <a:ext cx="12193670" cy="6857063"/>
          </a:xfrm>
          <a:prstGeom prst="rect">
            <a:avLst/>
          </a:prstGeom>
        </p:spPr>
      </p:pic>
      <p:sp>
        <p:nvSpPr>
          <p:cNvPr id="2" name="Title 1">
            <a:extLst>
              <a:ext uri="{FF2B5EF4-FFF2-40B4-BE49-F238E27FC236}">
                <a16:creationId xmlns:a16="http://schemas.microsoft.com/office/drawing/2014/main" id="{42965AD1-E816-BB3C-53DC-743F824813A2}"/>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DB6F65B9-3503-F984-70E3-A17F53542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8858BB7-C27E-36BB-B625-BAF5BE8BF96C}"/>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417A1117-7219-0401-3C50-DCAEDC6CEACC}"/>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BC4B8D87-9806-B053-B2BD-4B0A4109C0E2}"/>
              </a:ext>
            </a:extLst>
          </p:cNvPr>
          <p:cNvSpPr>
            <a:spLocks noGrp="1"/>
          </p:cNvSpPr>
          <p:nvPr>
            <p:ph type="sldNum" sz="quarter" idx="12"/>
          </p:nvPr>
        </p:nvSpPr>
        <p:spPr/>
        <p:txBody>
          <a:bodyPr/>
          <a:lstStyle/>
          <a:p>
            <a:fld id="{9FD13304-8443-4249-8947-79A50107FCD1}" type="slidenum">
              <a:rPr lang="en-SA" smtClean="0"/>
              <a:t>‹#›</a:t>
            </a:fld>
            <a:endParaRPr lang="en-SA"/>
          </a:p>
        </p:txBody>
      </p:sp>
      <p:sp>
        <p:nvSpPr>
          <p:cNvPr id="10" name="Rounded Rectangle 4">
            <a:extLst>
              <a:ext uri="{FF2B5EF4-FFF2-40B4-BE49-F238E27FC236}">
                <a16:creationId xmlns:a16="http://schemas.microsoft.com/office/drawing/2014/main" id="{E6B273F2-E3FF-4B62-9E0C-E113B97DA033}"/>
              </a:ext>
            </a:extLst>
          </p:cNvPr>
          <p:cNvSpPr/>
          <p:nvPr userDrawn="1"/>
        </p:nvSpPr>
        <p:spPr bwMode="auto">
          <a:xfrm>
            <a:off x="457198" y="438152"/>
            <a:ext cx="11362767" cy="5781674"/>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11" name="Picture 10">
            <a:extLst>
              <a:ext uri="{FF2B5EF4-FFF2-40B4-BE49-F238E27FC236}">
                <a16:creationId xmlns:a16="http://schemas.microsoft.com/office/drawing/2014/main" id="{ED506C11-F14F-B2EF-91F7-26A80F679AD6}"/>
              </a:ext>
            </a:extLst>
          </p:cNvPr>
          <p:cNvPicPr>
            <a:picLocks noChangeAspect="1"/>
          </p:cNvPicPr>
          <p:nvPr userDrawn="1"/>
        </p:nvPicPr>
        <p:blipFill>
          <a:blip r:embed="rId3"/>
          <a:stretch>
            <a:fillRect/>
          </a:stretch>
        </p:blipFill>
        <p:spPr>
          <a:xfrm>
            <a:off x="569259" y="6264546"/>
            <a:ext cx="2362200" cy="483551"/>
          </a:xfrm>
          <a:prstGeom prst="rect">
            <a:avLst/>
          </a:prstGeom>
        </p:spPr>
      </p:pic>
    </p:spTree>
    <p:extLst>
      <p:ext uri="{BB962C8B-B14F-4D97-AF65-F5344CB8AC3E}">
        <p14:creationId xmlns:p14="http://schemas.microsoft.com/office/powerpoint/2010/main" val="342874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5AD1-E816-BB3C-53DC-743F824813A2}"/>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DB6F65B9-3503-F984-70E3-A17F53542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8858BB7-C27E-36BB-B625-BAF5BE8BF96C}"/>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417A1117-7219-0401-3C50-DCAEDC6CEACC}"/>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BC4B8D87-9806-B053-B2BD-4B0A4109C0E2}"/>
              </a:ext>
            </a:extLst>
          </p:cNvPr>
          <p:cNvSpPr>
            <a:spLocks noGrp="1"/>
          </p:cNvSpPr>
          <p:nvPr>
            <p:ph type="sldNum" sz="quarter" idx="12"/>
          </p:nvPr>
        </p:nvSpPr>
        <p:spPr/>
        <p:txBody>
          <a:bodyPr/>
          <a:lstStyle/>
          <a:p>
            <a:fld id="{9FD13304-8443-4249-8947-79A50107FCD1}" type="slidenum">
              <a:rPr lang="en-SA" smtClean="0"/>
              <a:t>‹#›</a:t>
            </a:fld>
            <a:endParaRPr lang="en-SA"/>
          </a:p>
        </p:txBody>
      </p:sp>
      <p:pic>
        <p:nvPicPr>
          <p:cNvPr id="11" name="Picture 10">
            <a:extLst>
              <a:ext uri="{FF2B5EF4-FFF2-40B4-BE49-F238E27FC236}">
                <a16:creationId xmlns:a16="http://schemas.microsoft.com/office/drawing/2014/main" id="{ED506C11-F14F-B2EF-91F7-26A80F679AD6}"/>
              </a:ext>
            </a:extLst>
          </p:cNvPr>
          <p:cNvPicPr>
            <a:picLocks noChangeAspect="1"/>
          </p:cNvPicPr>
          <p:nvPr userDrawn="1"/>
        </p:nvPicPr>
        <p:blipFill>
          <a:blip r:embed="rId2"/>
          <a:stretch>
            <a:fillRect/>
          </a:stretch>
        </p:blipFill>
        <p:spPr>
          <a:xfrm>
            <a:off x="6653759" y="3429000"/>
            <a:ext cx="5119141" cy="1047907"/>
          </a:xfrm>
          <a:prstGeom prst="rect">
            <a:avLst/>
          </a:prstGeom>
        </p:spPr>
      </p:pic>
      <p:pic>
        <p:nvPicPr>
          <p:cNvPr id="7" name="Picture 6" descr="A person and person in blue uniforms&#10;&#10;AI-generated content may be incorrect.">
            <a:extLst>
              <a:ext uri="{FF2B5EF4-FFF2-40B4-BE49-F238E27FC236}">
                <a16:creationId xmlns:a16="http://schemas.microsoft.com/office/drawing/2014/main" id="{62E3DBE9-396D-809E-739C-39B2177780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37"/>
            <a:ext cx="12193670" cy="6857063"/>
          </a:xfrm>
          <a:prstGeom prst="rect">
            <a:avLst/>
          </a:prstGeom>
        </p:spPr>
      </p:pic>
      <p:pic>
        <p:nvPicPr>
          <p:cNvPr id="8" name="Picture 7">
            <a:extLst>
              <a:ext uri="{FF2B5EF4-FFF2-40B4-BE49-F238E27FC236}">
                <a16:creationId xmlns:a16="http://schemas.microsoft.com/office/drawing/2014/main" id="{72AFC09C-A1AA-84A2-DFCD-4C1E29819ABF}"/>
              </a:ext>
            </a:extLst>
          </p:cNvPr>
          <p:cNvPicPr>
            <a:picLocks noChangeAspect="1"/>
          </p:cNvPicPr>
          <p:nvPr userDrawn="1"/>
        </p:nvPicPr>
        <p:blipFill>
          <a:blip r:embed="rId2"/>
          <a:stretch>
            <a:fillRect/>
          </a:stretch>
        </p:blipFill>
        <p:spPr>
          <a:xfrm>
            <a:off x="3139485" y="681037"/>
            <a:ext cx="5615910" cy="1149597"/>
          </a:xfrm>
          <a:prstGeom prst="rect">
            <a:avLst/>
          </a:prstGeom>
        </p:spPr>
      </p:pic>
    </p:spTree>
    <p:extLst>
      <p:ext uri="{BB962C8B-B14F-4D97-AF65-F5344CB8AC3E}">
        <p14:creationId xmlns:p14="http://schemas.microsoft.com/office/powerpoint/2010/main" val="421852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66A7-4AB5-BDEF-CC62-7A2CB6572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0559BE18-E184-BA9C-EBD2-61A4B1BB3D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1915B-351F-E1C9-943E-47137EF3BD00}"/>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1C43B23F-5901-CE2D-2246-CF997B362411}"/>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D21E4D18-4DF1-D08B-233C-F438392E88CA}"/>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358645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06E0-B491-0FB4-9B04-EAD00DA3AB25}"/>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84784A15-CDBD-FF00-26E3-3D9775F9E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BBB19367-1EC7-48EA-8533-EEF2CDE06B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B3D81646-9EF5-FA84-CE38-0AE7E8A3A946}"/>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6" name="Footer Placeholder 5">
            <a:extLst>
              <a:ext uri="{FF2B5EF4-FFF2-40B4-BE49-F238E27FC236}">
                <a16:creationId xmlns:a16="http://schemas.microsoft.com/office/drawing/2014/main" id="{BFD9077F-F5EA-AB46-BB60-39892FA856BE}"/>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F13A532D-EB4F-1B40-E29E-4518636F58DC}"/>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40368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6A0-F1AE-3C81-8D46-73E7435263A9}"/>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A52C6C38-EAC1-9465-A430-381D61646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2DB90-EE20-798D-C11F-C753FCB67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C67FECC7-0955-BCAD-D0D1-E01028536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DBA138-298A-139A-B050-298CD511F9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7497C23A-DB1E-F965-017E-D2FF612BBDBE}"/>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8" name="Footer Placeholder 7">
            <a:extLst>
              <a:ext uri="{FF2B5EF4-FFF2-40B4-BE49-F238E27FC236}">
                <a16:creationId xmlns:a16="http://schemas.microsoft.com/office/drawing/2014/main" id="{6298A7E6-0BA5-F15F-5D78-4CB422A049C1}"/>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3C869C25-DD9C-133D-E8A4-01886FAC147A}"/>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122299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DFAC-251A-FBEA-2319-E48EC609A232}"/>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D4B0436B-27CB-3D28-A31C-38A2BD5831AA}"/>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4" name="Footer Placeholder 3">
            <a:extLst>
              <a:ext uri="{FF2B5EF4-FFF2-40B4-BE49-F238E27FC236}">
                <a16:creationId xmlns:a16="http://schemas.microsoft.com/office/drawing/2014/main" id="{5CE360C5-E13D-8232-8308-A20E77B709C8}"/>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F06C7D45-501C-FD62-49F9-807649AE84D5}"/>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38510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B0124-DBAB-0C67-2AC2-4763EB009A99}"/>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3" name="Footer Placeholder 2">
            <a:extLst>
              <a:ext uri="{FF2B5EF4-FFF2-40B4-BE49-F238E27FC236}">
                <a16:creationId xmlns:a16="http://schemas.microsoft.com/office/drawing/2014/main" id="{C0919F78-5803-7BB0-E0D9-E69DCE1CC342}"/>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E7F89DEA-6934-C469-6893-B0765A633CBB}"/>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243554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BC7A-F18B-CF8E-9BA6-986366575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56D35A65-1E2D-CA89-CB24-BCAD4B5A03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99048569-EB19-36CE-A417-FD9B7355C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AABB9-44CD-A0DB-206C-47EC50B39FC0}"/>
              </a:ext>
            </a:extLst>
          </p:cNvPr>
          <p:cNvSpPr>
            <a:spLocks noGrp="1"/>
          </p:cNvSpPr>
          <p:nvPr>
            <p:ph type="dt" sz="half" idx="10"/>
          </p:nvPr>
        </p:nvSpPr>
        <p:spPr/>
        <p:txBody>
          <a:bodyPr/>
          <a:lstStyle/>
          <a:p>
            <a:fld id="{2973147E-0B9F-1943-9D90-E9634954CE67}" type="datetimeFigureOut">
              <a:rPr lang="en-SA" smtClean="0"/>
              <a:t>05/15/2025</a:t>
            </a:fld>
            <a:endParaRPr lang="en-SA"/>
          </a:p>
        </p:txBody>
      </p:sp>
      <p:sp>
        <p:nvSpPr>
          <p:cNvPr id="6" name="Footer Placeholder 5">
            <a:extLst>
              <a:ext uri="{FF2B5EF4-FFF2-40B4-BE49-F238E27FC236}">
                <a16:creationId xmlns:a16="http://schemas.microsoft.com/office/drawing/2014/main" id="{08CA3241-2CF1-5B0A-380B-117025B1C858}"/>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E7E67EA9-6224-D715-139D-CA16755159EF}"/>
              </a:ext>
            </a:extLst>
          </p:cNvPr>
          <p:cNvSpPr>
            <a:spLocks noGrp="1"/>
          </p:cNvSpPr>
          <p:nvPr>
            <p:ph type="sldNum" sz="quarter" idx="12"/>
          </p:nvPr>
        </p:nvSpPr>
        <p:spPr/>
        <p:txBody>
          <a:bodyPr/>
          <a:lstStyle/>
          <a:p>
            <a:fld id="{9FD13304-8443-4249-8947-79A50107FCD1}" type="slidenum">
              <a:rPr lang="en-SA" smtClean="0"/>
              <a:t>‹#›</a:t>
            </a:fld>
            <a:endParaRPr lang="en-SA"/>
          </a:p>
        </p:txBody>
      </p:sp>
    </p:spTree>
    <p:extLst>
      <p:ext uri="{BB962C8B-B14F-4D97-AF65-F5344CB8AC3E}">
        <p14:creationId xmlns:p14="http://schemas.microsoft.com/office/powerpoint/2010/main" val="76214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A5CC8-7EF0-6427-FDB4-67EA8817F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AFA0E909-693C-375C-5B7F-C29601F10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5958B864-A77F-475D-008A-67D953D0E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73147E-0B9F-1943-9D90-E9634954CE67}" type="datetimeFigureOut">
              <a:rPr lang="en-SA" smtClean="0"/>
              <a:t>05/15/2025</a:t>
            </a:fld>
            <a:endParaRPr lang="en-SA"/>
          </a:p>
        </p:txBody>
      </p:sp>
      <p:sp>
        <p:nvSpPr>
          <p:cNvPr id="5" name="Footer Placeholder 4">
            <a:extLst>
              <a:ext uri="{FF2B5EF4-FFF2-40B4-BE49-F238E27FC236}">
                <a16:creationId xmlns:a16="http://schemas.microsoft.com/office/drawing/2014/main" id="{EB17A8F7-FCF5-93A2-75C9-AFE058C68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A"/>
          </a:p>
        </p:txBody>
      </p:sp>
      <p:sp>
        <p:nvSpPr>
          <p:cNvPr id="6" name="Slide Number Placeholder 5">
            <a:extLst>
              <a:ext uri="{FF2B5EF4-FFF2-40B4-BE49-F238E27FC236}">
                <a16:creationId xmlns:a16="http://schemas.microsoft.com/office/drawing/2014/main" id="{ABE5157F-FC8E-7A96-7419-670369897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D13304-8443-4249-8947-79A50107FCD1}" type="slidenum">
              <a:rPr lang="en-SA" smtClean="0"/>
              <a:t>‹#›</a:t>
            </a:fld>
            <a:endParaRPr lang="en-SA"/>
          </a:p>
        </p:txBody>
      </p:sp>
    </p:spTree>
    <p:extLst>
      <p:ext uri="{BB962C8B-B14F-4D97-AF65-F5344CB8AC3E}">
        <p14:creationId xmlns:p14="http://schemas.microsoft.com/office/powerpoint/2010/main" val="287164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SimuWrLgesk" TargetMode="External"/><Relationship Id="rId7" Type="http://schemas.openxmlformats.org/officeDocument/2006/relationships/hyperlink" Target="https://www.youtube.com/watch?v=rHAlqN15i-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youtube.com/watch?v=k7vCFLBs8RM" TargetMode="External"/><Relationship Id="rId4" Type="http://schemas.openxmlformats.org/officeDocument/2006/relationships/image" Target="../media/image24.png"/><Relationship Id="rId9" Type="http://schemas.openxmlformats.org/officeDocument/2006/relationships/hyperlink" Target="https://ssa.gov.sa/ar/humanSpaceProgram/?path=/human-space-progra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09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0E91C-9DBD-2337-A1CC-13282D5E66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FFD5E74-0C50-7E83-E351-45E255AB9BC0}"/>
              </a:ext>
            </a:extLst>
          </p:cNvPr>
          <p:cNvSpPr txBox="1"/>
          <p:nvPr/>
        </p:nvSpPr>
        <p:spPr>
          <a:xfrm>
            <a:off x="2689141" y="1062690"/>
            <a:ext cx="6575180" cy="369332"/>
          </a:xfrm>
          <a:prstGeom prst="rect">
            <a:avLst/>
          </a:prstGeom>
          <a:solidFill>
            <a:srgbClr val="34426F"/>
          </a:solidFill>
        </p:spPr>
        <p:txBody>
          <a:bodyPr wrap="square" rtlCol="1">
            <a:spAutoFit/>
          </a:bodyPr>
          <a:lstStyle/>
          <a:p>
            <a:pPr algn="r" rtl="1"/>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المواد الإعلامية</a:t>
            </a:r>
          </a:p>
        </p:txBody>
      </p:sp>
      <p:pic>
        <p:nvPicPr>
          <p:cNvPr id="2" name="Picture 1">
            <a:hlinkClick r:id="rId3"/>
            <a:extLst>
              <a:ext uri="{FF2B5EF4-FFF2-40B4-BE49-F238E27FC236}">
                <a16:creationId xmlns:a16="http://schemas.microsoft.com/office/drawing/2014/main" id="{6F84F6F1-8008-C742-B0F2-7F7B00EF5D9B}"/>
              </a:ext>
            </a:extLst>
          </p:cNvPr>
          <p:cNvPicPr>
            <a:picLocks noChangeAspect="1"/>
          </p:cNvPicPr>
          <p:nvPr/>
        </p:nvPicPr>
        <p:blipFill>
          <a:blip r:embed="rId4"/>
          <a:stretch>
            <a:fillRect/>
          </a:stretch>
        </p:blipFill>
        <p:spPr>
          <a:xfrm>
            <a:off x="8172490" y="1657468"/>
            <a:ext cx="3181514" cy="4019757"/>
          </a:xfrm>
          <a:prstGeom prst="rect">
            <a:avLst/>
          </a:prstGeom>
        </p:spPr>
      </p:pic>
      <p:pic>
        <p:nvPicPr>
          <p:cNvPr id="3" name="Picture 2">
            <a:hlinkClick r:id="rId5"/>
            <a:extLst>
              <a:ext uri="{FF2B5EF4-FFF2-40B4-BE49-F238E27FC236}">
                <a16:creationId xmlns:a16="http://schemas.microsoft.com/office/drawing/2014/main" id="{CB38EF77-7DC6-ACE7-7C3F-9619052570B9}"/>
              </a:ext>
            </a:extLst>
          </p:cNvPr>
          <p:cNvPicPr>
            <a:picLocks noChangeAspect="1"/>
          </p:cNvPicPr>
          <p:nvPr/>
        </p:nvPicPr>
        <p:blipFill>
          <a:blip r:embed="rId6"/>
          <a:stretch>
            <a:fillRect/>
          </a:stretch>
        </p:blipFill>
        <p:spPr>
          <a:xfrm>
            <a:off x="4442027" y="1657468"/>
            <a:ext cx="3225966" cy="4000706"/>
          </a:xfrm>
          <a:prstGeom prst="rect">
            <a:avLst/>
          </a:prstGeom>
        </p:spPr>
      </p:pic>
      <p:pic>
        <p:nvPicPr>
          <p:cNvPr id="5" name="Picture 4">
            <a:hlinkClick r:id="rId7"/>
            <a:extLst>
              <a:ext uri="{FF2B5EF4-FFF2-40B4-BE49-F238E27FC236}">
                <a16:creationId xmlns:a16="http://schemas.microsoft.com/office/drawing/2014/main" id="{05A83274-1A61-C7A6-EF77-FCA018D2F47E}"/>
              </a:ext>
            </a:extLst>
          </p:cNvPr>
          <p:cNvPicPr>
            <a:picLocks noChangeAspect="1"/>
          </p:cNvPicPr>
          <p:nvPr/>
        </p:nvPicPr>
        <p:blipFill>
          <a:blip r:embed="rId8"/>
          <a:stretch>
            <a:fillRect/>
          </a:stretch>
        </p:blipFill>
        <p:spPr>
          <a:xfrm>
            <a:off x="787768" y="1657468"/>
            <a:ext cx="3149762" cy="4019757"/>
          </a:xfrm>
          <a:prstGeom prst="rect">
            <a:avLst/>
          </a:prstGeom>
        </p:spPr>
      </p:pic>
      <p:sp>
        <p:nvSpPr>
          <p:cNvPr id="6" name="TextBox 5">
            <a:extLst>
              <a:ext uri="{FF2B5EF4-FFF2-40B4-BE49-F238E27FC236}">
                <a16:creationId xmlns:a16="http://schemas.microsoft.com/office/drawing/2014/main" id="{AFD3912E-4FD1-202C-2837-DE0F194F1FDD}"/>
              </a:ext>
            </a:extLst>
          </p:cNvPr>
          <p:cNvSpPr txBox="1"/>
          <p:nvPr/>
        </p:nvSpPr>
        <p:spPr>
          <a:xfrm>
            <a:off x="1530662" y="5059084"/>
            <a:ext cx="2285644" cy="369332"/>
          </a:xfrm>
          <a:prstGeom prst="rect">
            <a:avLst/>
          </a:prstGeom>
          <a:noFill/>
        </p:spPr>
        <p:txBody>
          <a:bodyPr wrap="square">
            <a:spAutoFit/>
          </a:bodyPr>
          <a:lstStyle/>
          <a:p>
            <a:pPr algn="r"/>
            <a:r>
              <a:rPr lang="ar-SA" dirty="0">
                <a:hlinkClick r:id="rId7"/>
              </a:rPr>
              <a:t>اضغط هنا للمشاهدة</a:t>
            </a:r>
            <a:endParaRPr lang="en-US" dirty="0"/>
          </a:p>
        </p:txBody>
      </p:sp>
      <p:sp>
        <p:nvSpPr>
          <p:cNvPr id="7" name="TextBox 6">
            <a:extLst>
              <a:ext uri="{FF2B5EF4-FFF2-40B4-BE49-F238E27FC236}">
                <a16:creationId xmlns:a16="http://schemas.microsoft.com/office/drawing/2014/main" id="{B5C4C54F-A1A3-BFCC-54DC-AB30C06C131D}"/>
              </a:ext>
            </a:extLst>
          </p:cNvPr>
          <p:cNvSpPr txBox="1"/>
          <p:nvPr/>
        </p:nvSpPr>
        <p:spPr>
          <a:xfrm>
            <a:off x="5227498" y="5169442"/>
            <a:ext cx="2285644" cy="369332"/>
          </a:xfrm>
          <a:prstGeom prst="rect">
            <a:avLst/>
          </a:prstGeom>
          <a:noFill/>
        </p:spPr>
        <p:txBody>
          <a:bodyPr wrap="square">
            <a:spAutoFit/>
          </a:bodyPr>
          <a:lstStyle/>
          <a:p>
            <a:pPr algn="r"/>
            <a:r>
              <a:rPr lang="ar-SA" dirty="0">
                <a:hlinkClick r:id="rId5"/>
              </a:rPr>
              <a:t>اضغط هنا للمشاهدة</a:t>
            </a:r>
            <a:endParaRPr lang="en-US" dirty="0"/>
          </a:p>
        </p:txBody>
      </p:sp>
      <p:sp>
        <p:nvSpPr>
          <p:cNvPr id="8" name="TextBox 7">
            <a:extLst>
              <a:ext uri="{FF2B5EF4-FFF2-40B4-BE49-F238E27FC236}">
                <a16:creationId xmlns:a16="http://schemas.microsoft.com/office/drawing/2014/main" id="{79CAAF60-CDBC-9210-7B22-FBE62EAD73DC}"/>
              </a:ext>
            </a:extLst>
          </p:cNvPr>
          <p:cNvSpPr txBox="1"/>
          <p:nvPr/>
        </p:nvSpPr>
        <p:spPr>
          <a:xfrm>
            <a:off x="8879797" y="5051263"/>
            <a:ext cx="2285644" cy="369332"/>
          </a:xfrm>
          <a:prstGeom prst="rect">
            <a:avLst/>
          </a:prstGeom>
          <a:noFill/>
        </p:spPr>
        <p:txBody>
          <a:bodyPr wrap="square">
            <a:spAutoFit/>
          </a:bodyPr>
          <a:lstStyle/>
          <a:p>
            <a:pPr algn="r"/>
            <a:r>
              <a:rPr lang="ar-SA" dirty="0">
                <a:hlinkClick r:id="rId3"/>
              </a:rPr>
              <a:t>اضغط هنا للمشاهدة</a:t>
            </a:r>
            <a:endParaRPr lang="en-US" dirty="0"/>
          </a:p>
        </p:txBody>
      </p:sp>
      <p:grpSp>
        <p:nvGrpSpPr>
          <p:cNvPr id="9" name="Graphic 493">
            <a:extLst>
              <a:ext uri="{FF2B5EF4-FFF2-40B4-BE49-F238E27FC236}">
                <a16:creationId xmlns:a16="http://schemas.microsoft.com/office/drawing/2014/main" id="{778FB17D-4746-8C33-BAFA-E77F9D08D98B}"/>
              </a:ext>
            </a:extLst>
          </p:cNvPr>
          <p:cNvGrpSpPr/>
          <p:nvPr/>
        </p:nvGrpSpPr>
        <p:grpSpPr>
          <a:xfrm>
            <a:off x="963072" y="4957159"/>
            <a:ext cx="630683" cy="424565"/>
            <a:chOff x="6674838" y="356187"/>
            <a:chExt cx="621048" cy="418079"/>
          </a:xfrm>
          <a:solidFill>
            <a:srgbClr val="006BFD"/>
          </a:solidFill>
        </p:grpSpPr>
        <p:sp>
          <p:nvSpPr>
            <p:cNvPr id="10" name="Freeform 507">
              <a:extLst>
                <a:ext uri="{FF2B5EF4-FFF2-40B4-BE49-F238E27FC236}">
                  <a16:creationId xmlns:a16="http://schemas.microsoft.com/office/drawing/2014/main" id="{7BC5D543-4916-57A5-9669-4AEFDC20D8E9}"/>
                </a:ext>
              </a:extLst>
            </p:cNvPr>
            <p:cNvSpPr/>
            <p:nvPr/>
          </p:nvSpPr>
          <p:spPr>
            <a:xfrm>
              <a:off x="6674838" y="356187"/>
              <a:ext cx="621048" cy="418079"/>
            </a:xfrm>
            <a:custGeom>
              <a:avLst/>
              <a:gdLst>
                <a:gd name="connsiteX0" fmla="*/ 615732 w 621048"/>
                <a:gd name="connsiteY0" fmla="*/ 98767 h 418079"/>
                <a:gd name="connsiteX1" fmla="*/ 593346 w 621048"/>
                <a:gd name="connsiteY1" fmla="*/ 38139 h 418079"/>
                <a:gd name="connsiteX2" fmla="*/ 533184 w 621048"/>
                <a:gd name="connsiteY2" fmla="*/ 5803 h 418079"/>
                <a:gd name="connsiteX3" fmla="*/ 95257 w 621048"/>
                <a:gd name="connsiteY3" fmla="*/ 5803 h 418079"/>
                <a:gd name="connsiteX4" fmla="*/ 53283 w 621048"/>
                <a:gd name="connsiteY4" fmla="*/ 17929 h 418079"/>
                <a:gd name="connsiteX5" fmla="*/ 5247 w 621048"/>
                <a:gd name="connsiteY5" fmla="*/ 100564 h 418079"/>
                <a:gd name="connsiteX6" fmla="*/ 5247 w 621048"/>
                <a:gd name="connsiteY6" fmla="*/ 327360 h 418079"/>
                <a:gd name="connsiteX7" fmla="*/ 95257 w 621048"/>
                <a:gd name="connsiteY7" fmla="*/ 413139 h 418079"/>
                <a:gd name="connsiteX8" fmla="*/ 308391 w 621048"/>
                <a:gd name="connsiteY8" fmla="*/ 418079 h 418079"/>
                <a:gd name="connsiteX9" fmla="*/ 363423 w 621048"/>
                <a:gd name="connsiteY9" fmla="*/ 418079 h 418079"/>
                <a:gd name="connsiteX10" fmla="*/ 526188 w 621048"/>
                <a:gd name="connsiteY10" fmla="*/ 412690 h 418079"/>
                <a:gd name="connsiteX11" fmla="*/ 585884 w 621048"/>
                <a:gd name="connsiteY11" fmla="*/ 387989 h 418079"/>
                <a:gd name="connsiteX12" fmla="*/ 615266 w 621048"/>
                <a:gd name="connsiteY12" fmla="*/ 322420 h 418079"/>
                <a:gd name="connsiteX13" fmla="*/ 615266 w 621048"/>
                <a:gd name="connsiteY13" fmla="*/ 98767 h 418079"/>
                <a:gd name="connsiteX14" fmla="*/ 594745 w 621048"/>
                <a:gd name="connsiteY14" fmla="*/ 320175 h 418079"/>
                <a:gd name="connsiteX15" fmla="*/ 522457 w 621048"/>
                <a:gd name="connsiteY15" fmla="*/ 392929 h 418079"/>
                <a:gd name="connsiteX16" fmla="*/ 97589 w 621048"/>
                <a:gd name="connsiteY16" fmla="*/ 392929 h 418079"/>
                <a:gd name="connsiteX17" fmla="*/ 26234 w 621048"/>
                <a:gd name="connsiteY17" fmla="*/ 324217 h 418079"/>
                <a:gd name="connsiteX18" fmla="*/ 26234 w 621048"/>
                <a:gd name="connsiteY18" fmla="*/ 101911 h 418079"/>
                <a:gd name="connsiteX19" fmla="*/ 96656 w 621048"/>
                <a:gd name="connsiteY19" fmla="*/ 26013 h 418079"/>
                <a:gd name="connsiteX20" fmla="*/ 98522 w 621048"/>
                <a:gd name="connsiteY20" fmla="*/ 26013 h 418079"/>
                <a:gd name="connsiteX21" fmla="*/ 530385 w 621048"/>
                <a:gd name="connsiteY21" fmla="*/ 26013 h 418079"/>
                <a:gd name="connsiteX22" fmla="*/ 594745 w 621048"/>
                <a:gd name="connsiteY22" fmla="*/ 102360 h 418079"/>
                <a:gd name="connsiteX23" fmla="*/ 594745 w 621048"/>
                <a:gd name="connsiteY23" fmla="*/ 320175 h 41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1048" h="418079">
                  <a:moveTo>
                    <a:pt x="615732" y="98767"/>
                  </a:moveTo>
                  <a:cubicBezTo>
                    <a:pt x="612468" y="79905"/>
                    <a:pt x="606871" y="56103"/>
                    <a:pt x="593346" y="38139"/>
                  </a:cubicBezTo>
                  <a:cubicBezTo>
                    <a:pt x="579821" y="19725"/>
                    <a:pt x="559767" y="8947"/>
                    <a:pt x="533184" y="5803"/>
                  </a:cubicBezTo>
                  <a:cubicBezTo>
                    <a:pt x="484681" y="-35"/>
                    <a:pt x="148890" y="-3628"/>
                    <a:pt x="95257" y="5803"/>
                  </a:cubicBezTo>
                  <a:cubicBezTo>
                    <a:pt x="91060" y="5803"/>
                    <a:pt x="72405" y="7151"/>
                    <a:pt x="53283" y="17929"/>
                  </a:cubicBezTo>
                  <a:cubicBezTo>
                    <a:pt x="33696" y="29157"/>
                    <a:pt x="8978" y="52061"/>
                    <a:pt x="5247" y="100564"/>
                  </a:cubicBezTo>
                  <a:cubicBezTo>
                    <a:pt x="-1749" y="190833"/>
                    <a:pt x="-1749" y="282001"/>
                    <a:pt x="5247" y="327360"/>
                  </a:cubicBezTo>
                  <a:cubicBezTo>
                    <a:pt x="13175" y="376762"/>
                    <a:pt x="46754" y="408648"/>
                    <a:pt x="95257" y="413139"/>
                  </a:cubicBezTo>
                  <a:cubicBezTo>
                    <a:pt x="118110" y="415384"/>
                    <a:pt x="216048" y="417630"/>
                    <a:pt x="308391" y="418079"/>
                  </a:cubicBezTo>
                  <a:cubicBezTo>
                    <a:pt x="327512" y="418079"/>
                    <a:pt x="346167" y="418079"/>
                    <a:pt x="363423" y="418079"/>
                  </a:cubicBezTo>
                  <a:cubicBezTo>
                    <a:pt x="453900" y="418079"/>
                    <a:pt x="508466" y="416283"/>
                    <a:pt x="526188" y="412690"/>
                  </a:cubicBezTo>
                  <a:cubicBezTo>
                    <a:pt x="547175" y="408648"/>
                    <a:pt x="569095" y="402361"/>
                    <a:pt x="585884" y="387989"/>
                  </a:cubicBezTo>
                  <a:cubicBezTo>
                    <a:pt x="602207" y="373618"/>
                    <a:pt x="611535" y="352959"/>
                    <a:pt x="615266" y="322420"/>
                  </a:cubicBezTo>
                  <a:cubicBezTo>
                    <a:pt x="622261" y="266283"/>
                    <a:pt x="623661" y="145474"/>
                    <a:pt x="615266" y="98767"/>
                  </a:cubicBezTo>
                  <a:close/>
                  <a:moveTo>
                    <a:pt x="594745" y="320175"/>
                  </a:moveTo>
                  <a:cubicBezTo>
                    <a:pt x="588216" y="371372"/>
                    <a:pt x="567229" y="383947"/>
                    <a:pt x="522457" y="392929"/>
                  </a:cubicBezTo>
                  <a:cubicBezTo>
                    <a:pt x="477219" y="401911"/>
                    <a:pt x="142827" y="396971"/>
                    <a:pt x="97589" y="392929"/>
                  </a:cubicBezTo>
                  <a:cubicBezTo>
                    <a:pt x="58414" y="389337"/>
                    <a:pt x="32763" y="364636"/>
                    <a:pt x="26234" y="324217"/>
                  </a:cubicBezTo>
                  <a:cubicBezTo>
                    <a:pt x="19704" y="281103"/>
                    <a:pt x="19704" y="189935"/>
                    <a:pt x="26234" y="101911"/>
                  </a:cubicBezTo>
                  <a:cubicBezTo>
                    <a:pt x="31830" y="27809"/>
                    <a:pt x="93858" y="26013"/>
                    <a:pt x="96656" y="26013"/>
                  </a:cubicBezTo>
                  <a:lnTo>
                    <a:pt x="98522" y="26013"/>
                  </a:lnTo>
                  <a:cubicBezTo>
                    <a:pt x="147025" y="17031"/>
                    <a:pt x="483281" y="20175"/>
                    <a:pt x="530385" y="26013"/>
                  </a:cubicBezTo>
                  <a:cubicBezTo>
                    <a:pt x="573758" y="31402"/>
                    <a:pt x="586817" y="57899"/>
                    <a:pt x="594745" y="102360"/>
                  </a:cubicBezTo>
                  <a:cubicBezTo>
                    <a:pt x="602207" y="144127"/>
                    <a:pt x="602207" y="259995"/>
                    <a:pt x="594745" y="320175"/>
                  </a:cubicBezTo>
                  <a:close/>
                </a:path>
              </a:pathLst>
            </a:custGeom>
            <a:grpFill/>
            <a:ln w="46160" cap="flat">
              <a:noFill/>
              <a:prstDash val="solid"/>
              <a:miter/>
            </a:ln>
          </p:spPr>
          <p:txBody>
            <a:bodyPr rtlCol="0" anchor="ctr"/>
            <a:lstStyle/>
            <a:p>
              <a:endParaRPr lang="en-SA"/>
            </a:p>
          </p:txBody>
        </p:sp>
        <p:sp>
          <p:nvSpPr>
            <p:cNvPr id="11" name="Freeform 508">
              <a:extLst>
                <a:ext uri="{FF2B5EF4-FFF2-40B4-BE49-F238E27FC236}">
                  <a16:creationId xmlns:a16="http://schemas.microsoft.com/office/drawing/2014/main" id="{67CCD93C-2314-688E-DC7F-83075768A47F}"/>
                </a:ext>
              </a:extLst>
            </p:cNvPr>
            <p:cNvSpPr/>
            <p:nvPr/>
          </p:nvSpPr>
          <p:spPr>
            <a:xfrm>
              <a:off x="6899281" y="457649"/>
              <a:ext cx="182819" cy="216018"/>
            </a:xfrm>
            <a:custGeom>
              <a:avLst/>
              <a:gdLst>
                <a:gd name="connsiteX0" fmla="*/ 0 w 182819"/>
                <a:gd name="connsiteY0" fmla="*/ 0 h 216018"/>
                <a:gd name="connsiteX1" fmla="*/ 0 w 182819"/>
                <a:gd name="connsiteY1" fmla="*/ 216018 h 216018"/>
                <a:gd name="connsiteX2" fmla="*/ 182819 w 182819"/>
                <a:gd name="connsiteY2" fmla="*/ 108234 h 216018"/>
                <a:gd name="connsiteX3" fmla="*/ 0 w 182819"/>
                <a:gd name="connsiteY3" fmla="*/ 0 h 216018"/>
                <a:gd name="connsiteX4" fmla="*/ 142711 w 182819"/>
                <a:gd name="connsiteY4" fmla="*/ 108234 h 216018"/>
                <a:gd name="connsiteX5" fmla="*/ 20987 w 182819"/>
                <a:gd name="connsiteY5" fmla="*/ 180090 h 216018"/>
                <a:gd name="connsiteX6" fmla="*/ 20987 w 182819"/>
                <a:gd name="connsiteY6" fmla="*/ 36377 h 216018"/>
                <a:gd name="connsiteX7" fmla="*/ 142711 w 182819"/>
                <a:gd name="connsiteY7" fmla="*/ 108234 h 2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19" h="216018">
                  <a:moveTo>
                    <a:pt x="0" y="0"/>
                  </a:moveTo>
                  <a:lnTo>
                    <a:pt x="0" y="216018"/>
                  </a:lnTo>
                  <a:lnTo>
                    <a:pt x="182819" y="108234"/>
                  </a:lnTo>
                  <a:lnTo>
                    <a:pt x="0" y="0"/>
                  </a:lnTo>
                  <a:close/>
                  <a:moveTo>
                    <a:pt x="142711" y="108234"/>
                  </a:moveTo>
                  <a:lnTo>
                    <a:pt x="20987" y="180090"/>
                  </a:lnTo>
                  <a:lnTo>
                    <a:pt x="20987" y="36377"/>
                  </a:lnTo>
                  <a:lnTo>
                    <a:pt x="142711" y="108234"/>
                  </a:lnTo>
                  <a:close/>
                </a:path>
              </a:pathLst>
            </a:custGeom>
            <a:grpFill/>
            <a:ln w="46160" cap="flat">
              <a:noFill/>
              <a:prstDash val="solid"/>
              <a:miter/>
            </a:ln>
          </p:spPr>
          <p:txBody>
            <a:bodyPr rtlCol="0" anchor="ctr"/>
            <a:lstStyle/>
            <a:p>
              <a:endParaRPr lang="en-SA"/>
            </a:p>
          </p:txBody>
        </p:sp>
      </p:grpSp>
      <p:grpSp>
        <p:nvGrpSpPr>
          <p:cNvPr id="12" name="Graphic 493">
            <a:extLst>
              <a:ext uri="{FF2B5EF4-FFF2-40B4-BE49-F238E27FC236}">
                <a16:creationId xmlns:a16="http://schemas.microsoft.com/office/drawing/2014/main" id="{734B295C-E829-EBBE-2003-77454F3199E4}"/>
              </a:ext>
            </a:extLst>
          </p:cNvPr>
          <p:cNvGrpSpPr/>
          <p:nvPr/>
        </p:nvGrpSpPr>
        <p:grpSpPr>
          <a:xfrm>
            <a:off x="4723001" y="5050042"/>
            <a:ext cx="630683" cy="424565"/>
            <a:chOff x="6674838" y="356187"/>
            <a:chExt cx="621048" cy="418079"/>
          </a:xfrm>
          <a:solidFill>
            <a:srgbClr val="006BFD"/>
          </a:solidFill>
        </p:grpSpPr>
        <p:sp>
          <p:nvSpPr>
            <p:cNvPr id="14" name="Freeform 507">
              <a:extLst>
                <a:ext uri="{FF2B5EF4-FFF2-40B4-BE49-F238E27FC236}">
                  <a16:creationId xmlns:a16="http://schemas.microsoft.com/office/drawing/2014/main" id="{D0C1E79F-9BBE-E998-56EE-9DA69A97D0B0}"/>
                </a:ext>
              </a:extLst>
            </p:cNvPr>
            <p:cNvSpPr/>
            <p:nvPr/>
          </p:nvSpPr>
          <p:spPr>
            <a:xfrm>
              <a:off x="6674838" y="356187"/>
              <a:ext cx="621048" cy="418079"/>
            </a:xfrm>
            <a:custGeom>
              <a:avLst/>
              <a:gdLst>
                <a:gd name="connsiteX0" fmla="*/ 615732 w 621048"/>
                <a:gd name="connsiteY0" fmla="*/ 98767 h 418079"/>
                <a:gd name="connsiteX1" fmla="*/ 593346 w 621048"/>
                <a:gd name="connsiteY1" fmla="*/ 38139 h 418079"/>
                <a:gd name="connsiteX2" fmla="*/ 533184 w 621048"/>
                <a:gd name="connsiteY2" fmla="*/ 5803 h 418079"/>
                <a:gd name="connsiteX3" fmla="*/ 95257 w 621048"/>
                <a:gd name="connsiteY3" fmla="*/ 5803 h 418079"/>
                <a:gd name="connsiteX4" fmla="*/ 53283 w 621048"/>
                <a:gd name="connsiteY4" fmla="*/ 17929 h 418079"/>
                <a:gd name="connsiteX5" fmla="*/ 5247 w 621048"/>
                <a:gd name="connsiteY5" fmla="*/ 100564 h 418079"/>
                <a:gd name="connsiteX6" fmla="*/ 5247 w 621048"/>
                <a:gd name="connsiteY6" fmla="*/ 327360 h 418079"/>
                <a:gd name="connsiteX7" fmla="*/ 95257 w 621048"/>
                <a:gd name="connsiteY7" fmla="*/ 413139 h 418079"/>
                <a:gd name="connsiteX8" fmla="*/ 308391 w 621048"/>
                <a:gd name="connsiteY8" fmla="*/ 418079 h 418079"/>
                <a:gd name="connsiteX9" fmla="*/ 363423 w 621048"/>
                <a:gd name="connsiteY9" fmla="*/ 418079 h 418079"/>
                <a:gd name="connsiteX10" fmla="*/ 526188 w 621048"/>
                <a:gd name="connsiteY10" fmla="*/ 412690 h 418079"/>
                <a:gd name="connsiteX11" fmla="*/ 585884 w 621048"/>
                <a:gd name="connsiteY11" fmla="*/ 387989 h 418079"/>
                <a:gd name="connsiteX12" fmla="*/ 615266 w 621048"/>
                <a:gd name="connsiteY12" fmla="*/ 322420 h 418079"/>
                <a:gd name="connsiteX13" fmla="*/ 615266 w 621048"/>
                <a:gd name="connsiteY13" fmla="*/ 98767 h 418079"/>
                <a:gd name="connsiteX14" fmla="*/ 594745 w 621048"/>
                <a:gd name="connsiteY14" fmla="*/ 320175 h 418079"/>
                <a:gd name="connsiteX15" fmla="*/ 522457 w 621048"/>
                <a:gd name="connsiteY15" fmla="*/ 392929 h 418079"/>
                <a:gd name="connsiteX16" fmla="*/ 97589 w 621048"/>
                <a:gd name="connsiteY16" fmla="*/ 392929 h 418079"/>
                <a:gd name="connsiteX17" fmla="*/ 26234 w 621048"/>
                <a:gd name="connsiteY17" fmla="*/ 324217 h 418079"/>
                <a:gd name="connsiteX18" fmla="*/ 26234 w 621048"/>
                <a:gd name="connsiteY18" fmla="*/ 101911 h 418079"/>
                <a:gd name="connsiteX19" fmla="*/ 96656 w 621048"/>
                <a:gd name="connsiteY19" fmla="*/ 26013 h 418079"/>
                <a:gd name="connsiteX20" fmla="*/ 98522 w 621048"/>
                <a:gd name="connsiteY20" fmla="*/ 26013 h 418079"/>
                <a:gd name="connsiteX21" fmla="*/ 530385 w 621048"/>
                <a:gd name="connsiteY21" fmla="*/ 26013 h 418079"/>
                <a:gd name="connsiteX22" fmla="*/ 594745 w 621048"/>
                <a:gd name="connsiteY22" fmla="*/ 102360 h 418079"/>
                <a:gd name="connsiteX23" fmla="*/ 594745 w 621048"/>
                <a:gd name="connsiteY23" fmla="*/ 320175 h 41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1048" h="418079">
                  <a:moveTo>
                    <a:pt x="615732" y="98767"/>
                  </a:moveTo>
                  <a:cubicBezTo>
                    <a:pt x="612468" y="79905"/>
                    <a:pt x="606871" y="56103"/>
                    <a:pt x="593346" y="38139"/>
                  </a:cubicBezTo>
                  <a:cubicBezTo>
                    <a:pt x="579821" y="19725"/>
                    <a:pt x="559767" y="8947"/>
                    <a:pt x="533184" y="5803"/>
                  </a:cubicBezTo>
                  <a:cubicBezTo>
                    <a:pt x="484681" y="-35"/>
                    <a:pt x="148890" y="-3628"/>
                    <a:pt x="95257" y="5803"/>
                  </a:cubicBezTo>
                  <a:cubicBezTo>
                    <a:pt x="91060" y="5803"/>
                    <a:pt x="72405" y="7151"/>
                    <a:pt x="53283" y="17929"/>
                  </a:cubicBezTo>
                  <a:cubicBezTo>
                    <a:pt x="33696" y="29157"/>
                    <a:pt x="8978" y="52061"/>
                    <a:pt x="5247" y="100564"/>
                  </a:cubicBezTo>
                  <a:cubicBezTo>
                    <a:pt x="-1749" y="190833"/>
                    <a:pt x="-1749" y="282001"/>
                    <a:pt x="5247" y="327360"/>
                  </a:cubicBezTo>
                  <a:cubicBezTo>
                    <a:pt x="13175" y="376762"/>
                    <a:pt x="46754" y="408648"/>
                    <a:pt x="95257" y="413139"/>
                  </a:cubicBezTo>
                  <a:cubicBezTo>
                    <a:pt x="118110" y="415384"/>
                    <a:pt x="216048" y="417630"/>
                    <a:pt x="308391" y="418079"/>
                  </a:cubicBezTo>
                  <a:cubicBezTo>
                    <a:pt x="327512" y="418079"/>
                    <a:pt x="346167" y="418079"/>
                    <a:pt x="363423" y="418079"/>
                  </a:cubicBezTo>
                  <a:cubicBezTo>
                    <a:pt x="453900" y="418079"/>
                    <a:pt x="508466" y="416283"/>
                    <a:pt x="526188" y="412690"/>
                  </a:cubicBezTo>
                  <a:cubicBezTo>
                    <a:pt x="547175" y="408648"/>
                    <a:pt x="569095" y="402361"/>
                    <a:pt x="585884" y="387989"/>
                  </a:cubicBezTo>
                  <a:cubicBezTo>
                    <a:pt x="602207" y="373618"/>
                    <a:pt x="611535" y="352959"/>
                    <a:pt x="615266" y="322420"/>
                  </a:cubicBezTo>
                  <a:cubicBezTo>
                    <a:pt x="622261" y="266283"/>
                    <a:pt x="623661" y="145474"/>
                    <a:pt x="615266" y="98767"/>
                  </a:cubicBezTo>
                  <a:close/>
                  <a:moveTo>
                    <a:pt x="594745" y="320175"/>
                  </a:moveTo>
                  <a:cubicBezTo>
                    <a:pt x="588216" y="371372"/>
                    <a:pt x="567229" y="383947"/>
                    <a:pt x="522457" y="392929"/>
                  </a:cubicBezTo>
                  <a:cubicBezTo>
                    <a:pt x="477219" y="401911"/>
                    <a:pt x="142827" y="396971"/>
                    <a:pt x="97589" y="392929"/>
                  </a:cubicBezTo>
                  <a:cubicBezTo>
                    <a:pt x="58414" y="389337"/>
                    <a:pt x="32763" y="364636"/>
                    <a:pt x="26234" y="324217"/>
                  </a:cubicBezTo>
                  <a:cubicBezTo>
                    <a:pt x="19704" y="281103"/>
                    <a:pt x="19704" y="189935"/>
                    <a:pt x="26234" y="101911"/>
                  </a:cubicBezTo>
                  <a:cubicBezTo>
                    <a:pt x="31830" y="27809"/>
                    <a:pt x="93858" y="26013"/>
                    <a:pt x="96656" y="26013"/>
                  </a:cubicBezTo>
                  <a:lnTo>
                    <a:pt x="98522" y="26013"/>
                  </a:lnTo>
                  <a:cubicBezTo>
                    <a:pt x="147025" y="17031"/>
                    <a:pt x="483281" y="20175"/>
                    <a:pt x="530385" y="26013"/>
                  </a:cubicBezTo>
                  <a:cubicBezTo>
                    <a:pt x="573758" y="31402"/>
                    <a:pt x="586817" y="57899"/>
                    <a:pt x="594745" y="102360"/>
                  </a:cubicBezTo>
                  <a:cubicBezTo>
                    <a:pt x="602207" y="144127"/>
                    <a:pt x="602207" y="259995"/>
                    <a:pt x="594745" y="320175"/>
                  </a:cubicBezTo>
                  <a:close/>
                </a:path>
              </a:pathLst>
            </a:custGeom>
            <a:grpFill/>
            <a:ln w="46160" cap="flat">
              <a:noFill/>
              <a:prstDash val="solid"/>
              <a:miter/>
            </a:ln>
          </p:spPr>
          <p:txBody>
            <a:bodyPr rtlCol="0" anchor="ctr"/>
            <a:lstStyle/>
            <a:p>
              <a:endParaRPr lang="en-SA"/>
            </a:p>
          </p:txBody>
        </p:sp>
        <p:sp>
          <p:nvSpPr>
            <p:cNvPr id="21" name="Freeform 508">
              <a:extLst>
                <a:ext uri="{FF2B5EF4-FFF2-40B4-BE49-F238E27FC236}">
                  <a16:creationId xmlns:a16="http://schemas.microsoft.com/office/drawing/2014/main" id="{A1B2EE87-FB8D-889B-9DA0-0719F96DCE62}"/>
                </a:ext>
              </a:extLst>
            </p:cNvPr>
            <p:cNvSpPr/>
            <p:nvPr/>
          </p:nvSpPr>
          <p:spPr>
            <a:xfrm>
              <a:off x="6899281" y="457649"/>
              <a:ext cx="182819" cy="216018"/>
            </a:xfrm>
            <a:custGeom>
              <a:avLst/>
              <a:gdLst>
                <a:gd name="connsiteX0" fmla="*/ 0 w 182819"/>
                <a:gd name="connsiteY0" fmla="*/ 0 h 216018"/>
                <a:gd name="connsiteX1" fmla="*/ 0 w 182819"/>
                <a:gd name="connsiteY1" fmla="*/ 216018 h 216018"/>
                <a:gd name="connsiteX2" fmla="*/ 182819 w 182819"/>
                <a:gd name="connsiteY2" fmla="*/ 108234 h 216018"/>
                <a:gd name="connsiteX3" fmla="*/ 0 w 182819"/>
                <a:gd name="connsiteY3" fmla="*/ 0 h 216018"/>
                <a:gd name="connsiteX4" fmla="*/ 142711 w 182819"/>
                <a:gd name="connsiteY4" fmla="*/ 108234 h 216018"/>
                <a:gd name="connsiteX5" fmla="*/ 20987 w 182819"/>
                <a:gd name="connsiteY5" fmla="*/ 180090 h 216018"/>
                <a:gd name="connsiteX6" fmla="*/ 20987 w 182819"/>
                <a:gd name="connsiteY6" fmla="*/ 36377 h 216018"/>
                <a:gd name="connsiteX7" fmla="*/ 142711 w 182819"/>
                <a:gd name="connsiteY7" fmla="*/ 108234 h 2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19" h="216018">
                  <a:moveTo>
                    <a:pt x="0" y="0"/>
                  </a:moveTo>
                  <a:lnTo>
                    <a:pt x="0" y="216018"/>
                  </a:lnTo>
                  <a:lnTo>
                    <a:pt x="182819" y="108234"/>
                  </a:lnTo>
                  <a:lnTo>
                    <a:pt x="0" y="0"/>
                  </a:lnTo>
                  <a:close/>
                  <a:moveTo>
                    <a:pt x="142711" y="108234"/>
                  </a:moveTo>
                  <a:lnTo>
                    <a:pt x="20987" y="180090"/>
                  </a:lnTo>
                  <a:lnTo>
                    <a:pt x="20987" y="36377"/>
                  </a:lnTo>
                  <a:lnTo>
                    <a:pt x="142711" y="108234"/>
                  </a:lnTo>
                  <a:close/>
                </a:path>
              </a:pathLst>
            </a:custGeom>
            <a:grpFill/>
            <a:ln w="46160" cap="flat">
              <a:noFill/>
              <a:prstDash val="solid"/>
              <a:miter/>
            </a:ln>
          </p:spPr>
          <p:txBody>
            <a:bodyPr rtlCol="0" anchor="ctr"/>
            <a:lstStyle/>
            <a:p>
              <a:endParaRPr lang="en-SA"/>
            </a:p>
          </p:txBody>
        </p:sp>
      </p:grpSp>
      <p:grpSp>
        <p:nvGrpSpPr>
          <p:cNvPr id="22" name="Graphic 493">
            <a:extLst>
              <a:ext uri="{FF2B5EF4-FFF2-40B4-BE49-F238E27FC236}">
                <a16:creationId xmlns:a16="http://schemas.microsoft.com/office/drawing/2014/main" id="{EA072DD0-D3A6-22F3-065A-B512FAA02DAC}"/>
              </a:ext>
            </a:extLst>
          </p:cNvPr>
          <p:cNvGrpSpPr/>
          <p:nvPr/>
        </p:nvGrpSpPr>
        <p:grpSpPr>
          <a:xfrm>
            <a:off x="8312207" y="5023646"/>
            <a:ext cx="630683" cy="424565"/>
            <a:chOff x="6674838" y="356187"/>
            <a:chExt cx="621048" cy="418079"/>
          </a:xfrm>
          <a:solidFill>
            <a:srgbClr val="006BFD"/>
          </a:solidFill>
        </p:grpSpPr>
        <p:sp>
          <p:nvSpPr>
            <p:cNvPr id="23" name="Freeform 507">
              <a:extLst>
                <a:ext uri="{FF2B5EF4-FFF2-40B4-BE49-F238E27FC236}">
                  <a16:creationId xmlns:a16="http://schemas.microsoft.com/office/drawing/2014/main" id="{2A463340-0957-1270-4CC6-6CBDAE95373D}"/>
                </a:ext>
              </a:extLst>
            </p:cNvPr>
            <p:cNvSpPr/>
            <p:nvPr/>
          </p:nvSpPr>
          <p:spPr>
            <a:xfrm>
              <a:off x="6674838" y="356187"/>
              <a:ext cx="621048" cy="418079"/>
            </a:xfrm>
            <a:custGeom>
              <a:avLst/>
              <a:gdLst>
                <a:gd name="connsiteX0" fmla="*/ 615732 w 621048"/>
                <a:gd name="connsiteY0" fmla="*/ 98767 h 418079"/>
                <a:gd name="connsiteX1" fmla="*/ 593346 w 621048"/>
                <a:gd name="connsiteY1" fmla="*/ 38139 h 418079"/>
                <a:gd name="connsiteX2" fmla="*/ 533184 w 621048"/>
                <a:gd name="connsiteY2" fmla="*/ 5803 h 418079"/>
                <a:gd name="connsiteX3" fmla="*/ 95257 w 621048"/>
                <a:gd name="connsiteY3" fmla="*/ 5803 h 418079"/>
                <a:gd name="connsiteX4" fmla="*/ 53283 w 621048"/>
                <a:gd name="connsiteY4" fmla="*/ 17929 h 418079"/>
                <a:gd name="connsiteX5" fmla="*/ 5247 w 621048"/>
                <a:gd name="connsiteY5" fmla="*/ 100564 h 418079"/>
                <a:gd name="connsiteX6" fmla="*/ 5247 w 621048"/>
                <a:gd name="connsiteY6" fmla="*/ 327360 h 418079"/>
                <a:gd name="connsiteX7" fmla="*/ 95257 w 621048"/>
                <a:gd name="connsiteY7" fmla="*/ 413139 h 418079"/>
                <a:gd name="connsiteX8" fmla="*/ 308391 w 621048"/>
                <a:gd name="connsiteY8" fmla="*/ 418079 h 418079"/>
                <a:gd name="connsiteX9" fmla="*/ 363423 w 621048"/>
                <a:gd name="connsiteY9" fmla="*/ 418079 h 418079"/>
                <a:gd name="connsiteX10" fmla="*/ 526188 w 621048"/>
                <a:gd name="connsiteY10" fmla="*/ 412690 h 418079"/>
                <a:gd name="connsiteX11" fmla="*/ 585884 w 621048"/>
                <a:gd name="connsiteY11" fmla="*/ 387989 h 418079"/>
                <a:gd name="connsiteX12" fmla="*/ 615266 w 621048"/>
                <a:gd name="connsiteY12" fmla="*/ 322420 h 418079"/>
                <a:gd name="connsiteX13" fmla="*/ 615266 w 621048"/>
                <a:gd name="connsiteY13" fmla="*/ 98767 h 418079"/>
                <a:gd name="connsiteX14" fmla="*/ 594745 w 621048"/>
                <a:gd name="connsiteY14" fmla="*/ 320175 h 418079"/>
                <a:gd name="connsiteX15" fmla="*/ 522457 w 621048"/>
                <a:gd name="connsiteY15" fmla="*/ 392929 h 418079"/>
                <a:gd name="connsiteX16" fmla="*/ 97589 w 621048"/>
                <a:gd name="connsiteY16" fmla="*/ 392929 h 418079"/>
                <a:gd name="connsiteX17" fmla="*/ 26234 w 621048"/>
                <a:gd name="connsiteY17" fmla="*/ 324217 h 418079"/>
                <a:gd name="connsiteX18" fmla="*/ 26234 w 621048"/>
                <a:gd name="connsiteY18" fmla="*/ 101911 h 418079"/>
                <a:gd name="connsiteX19" fmla="*/ 96656 w 621048"/>
                <a:gd name="connsiteY19" fmla="*/ 26013 h 418079"/>
                <a:gd name="connsiteX20" fmla="*/ 98522 w 621048"/>
                <a:gd name="connsiteY20" fmla="*/ 26013 h 418079"/>
                <a:gd name="connsiteX21" fmla="*/ 530385 w 621048"/>
                <a:gd name="connsiteY21" fmla="*/ 26013 h 418079"/>
                <a:gd name="connsiteX22" fmla="*/ 594745 w 621048"/>
                <a:gd name="connsiteY22" fmla="*/ 102360 h 418079"/>
                <a:gd name="connsiteX23" fmla="*/ 594745 w 621048"/>
                <a:gd name="connsiteY23" fmla="*/ 320175 h 41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1048" h="418079">
                  <a:moveTo>
                    <a:pt x="615732" y="98767"/>
                  </a:moveTo>
                  <a:cubicBezTo>
                    <a:pt x="612468" y="79905"/>
                    <a:pt x="606871" y="56103"/>
                    <a:pt x="593346" y="38139"/>
                  </a:cubicBezTo>
                  <a:cubicBezTo>
                    <a:pt x="579821" y="19725"/>
                    <a:pt x="559767" y="8947"/>
                    <a:pt x="533184" y="5803"/>
                  </a:cubicBezTo>
                  <a:cubicBezTo>
                    <a:pt x="484681" y="-35"/>
                    <a:pt x="148890" y="-3628"/>
                    <a:pt x="95257" y="5803"/>
                  </a:cubicBezTo>
                  <a:cubicBezTo>
                    <a:pt x="91060" y="5803"/>
                    <a:pt x="72405" y="7151"/>
                    <a:pt x="53283" y="17929"/>
                  </a:cubicBezTo>
                  <a:cubicBezTo>
                    <a:pt x="33696" y="29157"/>
                    <a:pt x="8978" y="52061"/>
                    <a:pt x="5247" y="100564"/>
                  </a:cubicBezTo>
                  <a:cubicBezTo>
                    <a:pt x="-1749" y="190833"/>
                    <a:pt x="-1749" y="282001"/>
                    <a:pt x="5247" y="327360"/>
                  </a:cubicBezTo>
                  <a:cubicBezTo>
                    <a:pt x="13175" y="376762"/>
                    <a:pt x="46754" y="408648"/>
                    <a:pt x="95257" y="413139"/>
                  </a:cubicBezTo>
                  <a:cubicBezTo>
                    <a:pt x="118110" y="415384"/>
                    <a:pt x="216048" y="417630"/>
                    <a:pt x="308391" y="418079"/>
                  </a:cubicBezTo>
                  <a:cubicBezTo>
                    <a:pt x="327512" y="418079"/>
                    <a:pt x="346167" y="418079"/>
                    <a:pt x="363423" y="418079"/>
                  </a:cubicBezTo>
                  <a:cubicBezTo>
                    <a:pt x="453900" y="418079"/>
                    <a:pt x="508466" y="416283"/>
                    <a:pt x="526188" y="412690"/>
                  </a:cubicBezTo>
                  <a:cubicBezTo>
                    <a:pt x="547175" y="408648"/>
                    <a:pt x="569095" y="402361"/>
                    <a:pt x="585884" y="387989"/>
                  </a:cubicBezTo>
                  <a:cubicBezTo>
                    <a:pt x="602207" y="373618"/>
                    <a:pt x="611535" y="352959"/>
                    <a:pt x="615266" y="322420"/>
                  </a:cubicBezTo>
                  <a:cubicBezTo>
                    <a:pt x="622261" y="266283"/>
                    <a:pt x="623661" y="145474"/>
                    <a:pt x="615266" y="98767"/>
                  </a:cubicBezTo>
                  <a:close/>
                  <a:moveTo>
                    <a:pt x="594745" y="320175"/>
                  </a:moveTo>
                  <a:cubicBezTo>
                    <a:pt x="588216" y="371372"/>
                    <a:pt x="567229" y="383947"/>
                    <a:pt x="522457" y="392929"/>
                  </a:cubicBezTo>
                  <a:cubicBezTo>
                    <a:pt x="477219" y="401911"/>
                    <a:pt x="142827" y="396971"/>
                    <a:pt x="97589" y="392929"/>
                  </a:cubicBezTo>
                  <a:cubicBezTo>
                    <a:pt x="58414" y="389337"/>
                    <a:pt x="32763" y="364636"/>
                    <a:pt x="26234" y="324217"/>
                  </a:cubicBezTo>
                  <a:cubicBezTo>
                    <a:pt x="19704" y="281103"/>
                    <a:pt x="19704" y="189935"/>
                    <a:pt x="26234" y="101911"/>
                  </a:cubicBezTo>
                  <a:cubicBezTo>
                    <a:pt x="31830" y="27809"/>
                    <a:pt x="93858" y="26013"/>
                    <a:pt x="96656" y="26013"/>
                  </a:cubicBezTo>
                  <a:lnTo>
                    <a:pt x="98522" y="26013"/>
                  </a:lnTo>
                  <a:cubicBezTo>
                    <a:pt x="147025" y="17031"/>
                    <a:pt x="483281" y="20175"/>
                    <a:pt x="530385" y="26013"/>
                  </a:cubicBezTo>
                  <a:cubicBezTo>
                    <a:pt x="573758" y="31402"/>
                    <a:pt x="586817" y="57899"/>
                    <a:pt x="594745" y="102360"/>
                  </a:cubicBezTo>
                  <a:cubicBezTo>
                    <a:pt x="602207" y="144127"/>
                    <a:pt x="602207" y="259995"/>
                    <a:pt x="594745" y="320175"/>
                  </a:cubicBezTo>
                  <a:close/>
                </a:path>
              </a:pathLst>
            </a:custGeom>
            <a:grpFill/>
            <a:ln w="46160" cap="flat">
              <a:noFill/>
              <a:prstDash val="solid"/>
              <a:miter/>
            </a:ln>
          </p:spPr>
          <p:txBody>
            <a:bodyPr rtlCol="0" anchor="ctr"/>
            <a:lstStyle/>
            <a:p>
              <a:endParaRPr lang="en-SA"/>
            </a:p>
          </p:txBody>
        </p:sp>
        <p:sp>
          <p:nvSpPr>
            <p:cNvPr id="30" name="Freeform 508">
              <a:extLst>
                <a:ext uri="{FF2B5EF4-FFF2-40B4-BE49-F238E27FC236}">
                  <a16:creationId xmlns:a16="http://schemas.microsoft.com/office/drawing/2014/main" id="{CF1A8386-ED31-A45A-5ABD-F15D75A61D72}"/>
                </a:ext>
              </a:extLst>
            </p:cNvPr>
            <p:cNvSpPr/>
            <p:nvPr/>
          </p:nvSpPr>
          <p:spPr>
            <a:xfrm>
              <a:off x="6899281" y="457649"/>
              <a:ext cx="182819" cy="216018"/>
            </a:xfrm>
            <a:custGeom>
              <a:avLst/>
              <a:gdLst>
                <a:gd name="connsiteX0" fmla="*/ 0 w 182819"/>
                <a:gd name="connsiteY0" fmla="*/ 0 h 216018"/>
                <a:gd name="connsiteX1" fmla="*/ 0 w 182819"/>
                <a:gd name="connsiteY1" fmla="*/ 216018 h 216018"/>
                <a:gd name="connsiteX2" fmla="*/ 182819 w 182819"/>
                <a:gd name="connsiteY2" fmla="*/ 108234 h 216018"/>
                <a:gd name="connsiteX3" fmla="*/ 0 w 182819"/>
                <a:gd name="connsiteY3" fmla="*/ 0 h 216018"/>
                <a:gd name="connsiteX4" fmla="*/ 142711 w 182819"/>
                <a:gd name="connsiteY4" fmla="*/ 108234 h 216018"/>
                <a:gd name="connsiteX5" fmla="*/ 20987 w 182819"/>
                <a:gd name="connsiteY5" fmla="*/ 180090 h 216018"/>
                <a:gd name="connsiteX6" fmla="*/ 20987 w 182819"/>
                <a:gd name="connsiteY6" fmla="*/ 36377 h 216018"/>
                <a:gd name="connsiteX7" fmla="*/ 142711 w 182819"/>
                <a:gd name="connsiteY7" fmla="*/ 108234 h 2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19" h="216018">
                  <a:moveTo>
                    <a:pt x="0" y="0"/>
                  </a:moveTo>
                  <a:lnTo>
                    <a:pt x="0" y="216018"/>
                  </a:lnTo>
                  <a:lnTo>
                    <a:pt x="182819" y="108234"/>
                  </a:lnTo>
                  <a:lnTo>
                    <a:pt x="0" y="0"/>
                  </a:lnTo>
                  <a:close/>
                  <a:moveTo>
                    <a:pt x="142711" y="108234"/>
                  </a:moveTo>
                  <a:lnTo>
                    <a:pt x="20987" y="180090"/>
                  </a:lnTo>
                  <a:lnTo>
                    <a:pt x="20987" y="36377"/>
                  </a:lnTo>
                  <a:lnTo>
                    <a:pt x="142711" y="108234"/>
                  </a:lnTo>
                  <a:close/>
                </a:path>
              </a:pathLst>
            </a:custGeom>
            <a:grpFill/>
            <a:ln w="46160" cap="flat">
              <a:noFill/>
              <a:prstDash val="solid"/>
              <a:miter/>
            </a:ln>
          </p:spPr>
          <p:txBody>
            <a:bodyPr rtlCol="0" anchor="ctr"/>
            <a:lstStyle/>
            <a:p>
              <a:endParaRPr lang="en-SA"/>
            </a:p>
          </p:txBody>
        </p:sp>
      </p:grpSp>
      <p:sp>
        <p:nvSpPr>
          <p:cNvPr id="32" name="Title 3">
            <a:extLst>
              <a:ext uri="{FF2B5EF4-FFF2-40B4-BE49-F238E27FC236}">
                <a16:creationId xmlns:a16="http://schemas.microsoft.com/office/drawing/2014/main" id="{1B526517-1770-7A92-6DA4-ED6D0956F525}"/>
              </a:ext>
            </a:extLst>
          </p:cNvPr>
          <p:cNvSpPr txBox="1">
            <a:spLocks/>
          </p:cNvSpPr>
          <p:nvPr/>
        </p:nvSpPr>
        <p:spPr>
          <a:xfrm>
            <a:off x="2979320" y="5677225"/>
            <a:ext cx="5835554" cy="617826"/>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2500" kern="1200">
                <a:solidFill>
                  <a:srgbClr val="006BFD"/>
                </a:solidFill>
                <a:latin typeface="+mj-lt"/>
                <a:ea typeface="+mj-ea"/>
                <a:cs typeface="+mj-cs"/>
              </a:defRPr>
            </a:lvl1pPr>
          </a:lstStyle>
          <a:p>
            <a:pPr algn="r" rtl="1"/>
            <a:r>
              <a:rPr lang="ar-SA" dirty="0">
                <a:hlinkClick r:id="rId9"/>
              </a:rPr>
              <a:t>اضغط هنا للانتقال لصفحة الرحلة في الموقع الإلكتروني</a:t>
            </a:r>
            <a:endParaRPr lang="ar-SA" dirty="0"/>
          </a:p>
        </p:txBody>
      </p:sp>
    </p:spTree>
    <p:extLst>
      <p:ext uri="{BB962C8B-B14F-4D97-AF65-F5344CB8AC3E}">
        <p14:creationId xmlns:p14="http://schemas.microsoft.com/office/powerpoint/2010/main" val="15164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82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2F2E7-8777-F5B7-BC75-F261B7D025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E57-00BC-9756-894C-AC1E01BD38F3}"/>
              </a:ext>
            </a:extLst>
          </p:cNvPr>
          <p:cNvSpPr>
            <a:spLocks noGrp="1"/>
          </p:cNvSpPr>
          <p:nvPr>
            <p:ph idx="1"/>
          </p:nvPr>
        </p:nvSpPr>
        <p:spPr>
          <a:xfrm>
            <a:off x="557784" y="867177"/>
            <a:ext cx="5538216" cy="3587452"/>
          </a:xfrm>
        </p:spPr>
        <p:txBody>
          <a:bodyPr>
            <a:noAutofit/>
          </a:bodyPr>
          <a:lstStyle/>
          <a:p>
            <a:pPr marL="0" indent="0" algn="just" rtl="1">
              <a:lnSpc>
                <a:spcPct val="100000"/>
              </a:lnSpc>
              <a:buNone/>
            </a:pPr>
            <a:r>
              <a:rPr lang="ar-SA" sz="1600" dirty="0">
                <a:latin typeface="Segoe UI" panose="020B0502040204020203" pitchFamily="34" charset="0"/>
                <a:cs typeface="Segoe UI" panose="020B0502040204020203" pitchFamily="34" charset="0"/>
              </a:rPr>
              <a:t>أطلقت وكالة الفضاء السعودية برنامج المملكة لرواد الفضاء، بهدف تأهيل كوادر سعودية متمرسة لخوض رحلات للفضاء طويلة وقصيرة المدى، وإجراء تجارب علمية وأبحاث دولية، والمشاركة في المهام المستقبلية المتعلقة بالفضاء؛ للاستفادة من الفرص الواعدة التي يقدمها قطاع الفضاء وصناعاته عالميًا والمساهمة في الأبحاث التي تصب في صالح خدمة البشرية في عدد من المجالات ذات الأولوية مثل:</a:t>
            </a:r>
          </a:p>
          <a:p>
            <a:pPr algn="just" rtl="1">
              <a:lnSpc>
                <a:spcPct val="100000"/>
              </a:lnSpc>
            </a:pPr>
            <a:r>
              <a:rPr lang="ar-SA" sz="1600" dirty="0">
                <a:latin typeface="Segoe UI" panose="020B0502040204020203" pitchFamily="34" charset="0"/>
                <a:cs typeface="Segoe UI" panose="020B0502040204020203" pitchFamily="34" charset="0"/>
              </a:rPr>
              <a:t> العلوم الفيزيائية</a:t>
            </a:r>
          </a:p>
          <a:p>
            <a:pPr algn="just" rtl="1">
              <a:lnSpc>
                <a:spcPct val="100000"/>
              </a:lnSpc>
            </a:pPr>
            <a:r>
              <a:rPr lang="ar-SA" sz="1600" dirty="0">
                <a:latin typeface="Segoe UI" panose="020B0502040204020203" pitchFamily="34" charset="0"/>
                <a:cs typeface="Segoe UI" panose="020B0502040204020203" pitchFamily="34" charset="0"/>
              </a:rPr>
              <a:t>صحة الإنسان</a:t>
            </a:r>
          </a:p>
          <a:p>
            <a:pPr algn="just" rtl="1">
              <a:lnSpc>
                <a:spcPct val="100000"/>
              </a:lnSpc>
            </a:pPr>
            <a:r>
              <a:rPr lang="ar-SA" sz="1600" dirty="0">
                <a:latin typeface="Segoe UI" panose="020B0502040204020203" pitchFamily="34" charset="0"/>
                <a:cs typeface="Segoe UI" panose="020B0502040204020203" pitchFamily="34" charset="0"/>
              </a:rPr>
              <a:t>علم الأحياء</a:t>
            </a:r>
          </a:p>
          <a:p>
            <a:pPr algn="just" rtl="1">
              <a:lnSpc>
                <a:spcPct val="100000"/>
              </a:lnSpc>
            </a:pPr>
            <a:r>
              <a:rPr lang="ar-SA" sz="1600" dirty="0">
                <a:latin typeface="Segoe UI" panose="020B0502040204020203" pitchFamily="34" charset="0"/>
                <a:cs typeface="Segoe UI" panose="020B0502040204020203" pitchFamily="34" charset="0"/>
              </a:rPr>
              <a:t>التقنية الحيوية</a:t>
            </a:r>
          </a:p>
          <a:p>
            <a:pPr algn="just" rtl="1">
              <a:lnSpc>
                <a:spcPct val="100000"/>
              </a:lnSpc>
            </a:pPr>
            <a:r>
              <a:rPr lang="ar-SA" sz="1600" dirty="0">
                <a:latin typeface="Segoe UI" panose="020B0502040204020203" pitchFamily="34" charset="0"/>
                <a:cs typeface="Segoe UI" panose="020B0502040204020203" pitchFamily="34" charset="0"/>
              </a:rPr>
              <a:t>علوم الأرض</a:t>
            </a:r>
          </a:p>
          <a:p>
            <a:pPr algn="just" rtl="1">
              <a:lnSpc>
                <a:spcPct val="100000"/>
              </a:lnSpc>
            </a:pPr>
            <a:r>
              <a:rPr lang="ar-SA" sz="1600" dirty="0">
                <a:latin typeface="Segoe UI" panose="020B0502040204020203" pitchFamily="34" charset="0"/>
                <a:cs typeface="Segoe UI" panose="020B0502040204020203" pitchFamily="34" charset="0"/>
              </a:rPr>
              <a:t>التصنيع في الفضاء</a:t>
            </a:r>
          </a:p>
          <a:p>
            <a:pPr marL="0" indent="0" algn="just" rtl="1">
              <a:lnSpc>
                <a:spcPct val="100000"/>
              </a:lnSpc>
              <a:buNone/>
            </a:pPr>
            <a:r>
              <a:rPr lang="ar-SA" sz="1600" dirty="0">
                <a:latin typeface="Segoe UI" panose="020B0502040204020203" pitchFamily="34" charset="0"/>
                <a:cs typeface="Segoe UI" panose="020B0502040204020203" pitchFamily="34" charset="0"/>
              </a:rPr>
              <a:t>لتطوير تقنيات تدعم إمكانية القيام بمهام استكشافية مستقبلية إلى القمر والمريخ.</a:t>
            </a:r>
          </a:p>
        </p:txBody>
      </p:sp>
      <p:pic>
        <p:nvPicPr>
          <p:cNvPr id="5" name="Picture 4">
            <a:extLst>
              <a:ext uri="{FF2B5EF4-FFF2-40B4-BE49-F238E27FC236}">
                <a16:creationId xmlns:a16="http://schemas.microsoft.com/office/drawing/2014/main" id="{8EC8DA3B-5E01-8871-0ABF-5CC83CFBB6B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52883" y="1941213"/>
            <a:ext cx="5181600" cy="2975572"/>
          </a:xfrm>
          <a:prstGeom prst="rect">
            <a:avLst/>
          </a:prstGeom>
          <a:noFill/>
        </p:spPr>
      </p:pic>
      <p:sp>
        <p:nvSpPr>
          <p:cNvPr id="2" name="Title 1">
            <a:extLst>
              <a:ext uri="{FF2B5EF4-FFF2-40B4-BE49-F238E27FC236}">
                <a16:creationId xmlns:a16="http://schemas.microsoft.com/office/drawing/2014/main" id="{9CE3A029-0172-D782-6583-5355DF92E675}"/>
              </a:ext>
            </a:extLst>
          </p:cNvPr>
          <p:cNvSpPr txBox="1">
            <a:spLocks/>
          </p:cNvSpPr>
          <p:nvPr/>
        </p:nvSpPr>
        <p:spPr>
          <a:xfrm>
            <a:off x="6096000" y="1334814"/>
            <a:ext cx="5338483" cy="4939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a:lnSpc>
                <a:spcPct val="170000"/>
              </a:lnSpc>
            </a:pPr>
            <a:r>
              <a:rPr lang="ar-SA" sz="1800" b="1" dirty="0">
                <a:solidFill>
                  <a:srgbClr val="2F3488"/>
                </a:solidFill>
                <a:latin typeface="Segoe UI Black" panose="020B0502040204020203" pitchFamily="34" charset="0"/>
                <a:cs typeface="Segoe UI Black" panose="020B0502040204020203" pitchFamily="34" charset="0"/>
              </a:rPr>
              <a:t>أول رحلة تطلقها المملكة ضمن برنامج رواد الفضاء</a:t>
            </a:r>
            <a:endParaRPr lang="en-SA" sz="1800" b="1" dirty="0">
              <a:solidFill>
                <a:srgbClr val="2F3488"/>
              </a:solidFill>
              <a:latin typeface="Segoe UI Black" panose="020B0502040204020203" pitchFamily="34" charset="0"/>
              <a:cs typeface="Segoe UI Black" panose="020B0502040204020203" pitchFamily="34" charset="0"/>
            </a:endParaRPr>
          </a:p>
        </p:txBody>
      </p:sp>
      <p:pic>
        <p:nvPicPr>
          <p:cNvPr id="4" name="Picture 3">
            <a:extLst>
              <a:ext uri="{FF2B5EF4-FFF2-40B4-BE49-F238E27FC236}">
                <a16:creationId xmlns:a16="http://schemas.microsoft.com/office/drawing/2014/main" id="{2F61BDED-88BE-6516-BC49-A5A9F84A231A}"/>
              </a:ext>
            </a:extLst>
          </p:cNvPr>
          <p:cNvPicPr>
            <a:picLocks noChangeAspect="1"/>
          </p:cNvPicPr>
          <p:nvPr/>
        </p:nvPicPr>
        <p:blipFill>
          <a:blip r:embed="rId4"/>
          <a:stretch>
            <a:fillRect/>
          </a:stretch>
        </p:blipFill>
        <p:spPr>
          <a:xfrm>
            <a:off x="9927472" y="4519448"/>
            <a:ext cx="1285829" cy="263214"/>
          </a:xfrm>
          <a:prstGeom prst="rect">
            <a:avLst/>
          </a:prstGeom>
        </p:spPr>
      </p:pic>
    </p:spTree>
    <p:extLst>
      <p:ext uri="{BB962C8B-B14F-4D97-AF65-F5344CB8AC3E}">
        <p14:creationId xmlns:p14="http://schemas.microsoft.com/office/powerpoint/2010/main" val="24490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69087-CAD1-75C2-BDF2-A725284B6AB0}"/>
              </a:ext>
            </a:extLst>
          </p:cNvPr>
          <p:cNvSpPr>
            <a:spLocks noGrp="1"/>
          </p:cNvSpPr>
          <p:nvPr>
            <p:ph idx="1"/>
          </p:nvPr>
        </p:nvSpPr>
        <p:spPr>
          <a:xfrm>
            <a:off x="1786217" y="3751729"/>
            <a:ext cx="8619565" cy="1797329"/>
          </a:xfrm>
        </p:spPr>
        <p:txBody>
          <a:bodyPr>
            <a:normAutofit/>
          </a:bodyPr>
          <a:lstStyle/>
          <a:p>
            <a:pPr marL="0" indent="0" algn="ctr" rtl="1">
              <a:lnSpc>
                <a:spcPct val="150000"/>
              </a:lnSpc>
              <a:buNone/>
            </a:pPr>
            <a:r>
              <a:rPr lang="ar-SA" sz="2000" dirty="0">
                <a:latin typeface="Segoe UI" panose="020B0502040204020203" pitchFamily="34" charset="0"/>
                <a:cs typeface="Segoe UI" panose="020B0502040204020203" pitchFamily="34" charset="0"/>
              </a:rPr>
              <a:t>في مهمة تاريخية، أعلنت المملكة العربية السعودية في عام 2023 عن إرسال أول رائدة فضاء عربية مسلمة وسعودية، ورائد فضاء سعودي إلى محطة الفضاء الدولية؛ لبناء القدرات الوطنية في مجال الرحلات المأهولة لأجل البشرية.</a:t>
            </a:r>
          </a:p>
        </p:txBody>
      </p:sp>
      <p:pic>
        <p:nvPicPr>
          <p:cNvPr id="4" name="Picture 3">
            <a:extLst>
              <a:ext uri="{FF2B5EF4-FFF2-40B4-BE49-F238E27FC236}">
                <a16:creationId xmlns:a16="http://schemas.microsoft.com/office/drawing/2014/main" id="{8D74D1C8-2B32-2986-596F-8FC7B209E9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1630" y="1115311"/>
            <a:ext cx="3677251" cy="2459993"/>
          </a:xfrm>
          <a:prstGeom prst="rect">
            <a:avLst/>
          </a:prstGeom>
          <a:effectLst>
            <a:outerShdw blurRad="50800" dist="38100" dir="2700000" algn="tl" rotWithShape="0">
              <a:prstClr val="black">
                <a:alpha val="40000"/>
              </a:prstClr>
            </a:outerShdw>
          </a:effectLst>
        </p:spPr>
      </p:pic>
      <p:pic>
        <p:nvPicPr>
          <p:cNvPr id="2" name="Picture Placeholder 119">
            <a:extLst>
              <a:ext uri="{FF2B5EF4-FFF2-40B4-BE49-F238E27FC236}">
                <a16:creationId xmlns:a16="http://schemas.microsoft.com/office/drawing/2014/main" id="{57CDB414-CFB6-2025-C530-6D222FB07D9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84187" y="621535"/>
            <a:ext cx="3223111" cy="2953769"/>
          </a:xfrm>
          <a:prstGeom prst="rect">
            <a:avLst/>
          </a:prstGeom>
        </p:spPr>
      </p:pic>
    </p:spTree>
    <p:extLst>
      <p:ext uri="{BB962C8B-B14F-4D97-AF65-F5344CB8AC3E}">
        <p14:creationId xmlns:p14="http://schemas.microsoft.com/office/powerpoint/2010/main" val="18980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07B74-4AB7-F26A-AE5E-7DA16AA709F6}"/>
              </a:ext>
            </a:extLst>
          </p:cNvPr>
          <p:cNvSpPr>
            <a:spLocks noGrp="1"/>
          </p:cNvSpPr>
          <p:nvPr>
            <p:ph idx="1"/>
          </p:nvPr>
        </p:nvSpPr>
        <p:spPr>
          <a:xfrm>
            <a:off x="947383" y="2050576"/>
            <a:ext cx="6633029" cy="2756848"/>
          </a:xfrm>
        </p:spPr>
        <p:txBody>
          <a:bodyPr>
            <a:normAutofit/>
          </a:bodyPr>
          <a:lstStyle/>
          <a:p>
            <a:pPr marL="0" indent="0" algn="just" defTabSz="914400" rtl="1" eaLnBrk="1" latinLnBrk="0" hangingPunct="1">
              <a:lnSpc>
                <a:spcPct val="150000"/>
              </a:lnSpc>
              <a:spcBef>
                <a:spcPts val="1000"/>
              </a:spcBef>
              <a:buNone/>
            </a:pPr>
            <a:r>
              <a:rPr lang="ar-SA" sz="2000" dirty="0">
                <a:latin typeface="Segoe UI" panose="020B0502040204020203" pitchFamily="34" charset="0"/>
                <a:cs typeface="Segoe UI" panose="020B0502040204020203" pitchFamily="34" charset="0"/>
              </a:rPr>
              <a:t>الرحلة العلمية ومدتها عشرة أيام، انطلقت في الربع الثاني من العام ٢٠٢٣م، من الولايات المتحدة الأمريكية إلى محطة الفضاء الدولية.</a:t>
            </a:r>
          </a:p>
          <a:p>
            <a:pPr marL="0" indent="0" algn="just" defTabSz="914400" rtl="1" eaLnBrk="1" latinLnBrk="0" hangingPunct="1">
              <a:lnSpc>
                <a:spcPct val="150000"/>
              </a:lnSpc>
              <a:spcBef>
                <a:spcPts val="1000"/>
              </a:spcBef>
              <a:buNone/>
            </a:pPr>
            <a:r>
              <a:rPr lang="ar-SA" sz="2000" dirty="0">
                <a:latin typeface="Segoe UI" panose="020B0502040204020203" pitchFamily="34" charset="0"/>
                <a:cs typeface="Segoe UI" panose="020B0502040204020203" pitchFamily="34" charset="0"/>
              </a:rPr>
              <a:t>وتضمن البرنامج تدريب رائدة ورائد فضاء آخرين على جميع متطلبات المهمة، وهما </a:t>
            </a:r>
            <a:r>
              <a:rPr lang="ar-SA" sz="2000" dirty="0">
                <a:solidFill>
                  <a:srgbClr val="34426F"/>
                </a:solidFill>
                <a:latin typeface="Segoe UI" panose="020B0502040204020203" pitchFamily="34" charset="0"/>
                <a:cs typeface="Segoe UI" panose="020B0502040204020203" pitchFamily="34" charset="0"/>
              </a:rPr>
              <a:t>مريم فردوس وعلي الغامدي</a:t>
            </a:r>
            <a:r>
              <a:rPr lang="ar-SA" sz="2000" dirty="0">
                <a:latin typeface="Segoe UI" panose="020B0502040204020203" pitchFamily="34" charset="0"/>
                <a:cs typeface="Segoe UI" panose="020B0502040204020203" pitchFamily="34" charset="0"/>
              </a:rPr>
              <a:t>.</a:t>
            </a:r>
            <a:endParaRPr lang="en-SA" sz="2000" dirty="0">
              <a:latin typeface="Segoe UI" panose="020B0502040204020203" pitchFamily="34" charset="0"/>
              <a:cs typeface="Segoe UI" panose="020B0502040204020203" pitchFamily="34" charset="0"/>
            </a:endParaRPr>
          </a:p>
        </p:txBody>
      </p:sp>
      <p:grpSp>
        <p:nvGrpSpPr>
          <p:cNvPr id="12" name="Group 11">
            <a:extLst>
              <a:ext uri="{FF2B5EF4-FFF2-40B4-BE49-F238E27FC236}">
                <a16:creationId xmlns:a16="http://schemas.microsoft.com/office/drawing/2014/main" id="{E63F846A-A741-4907-B850-3C4FF6A6906F}"/>
              </a:ext>
            </a:extLst>
          </p:cNvPr>
          <p:cNvGrpSpPr/>
          <p:nvPr/>
        </p:nvGrpSpPr>
        <p:grpSpPr>
          <a:xfrm>
            <a:off x="8096250" y="409574"/>
            <a:ext cx="2973329" cy="5864908"/>
            <a:chOff x="7316561" y="993685"/>
            <a:chExt cx="4153068" cy="8191950"/>
          </a:xfrm>
        </p:grpSpPr>
        <p:pic>
          <p:nvPicPr>
            <p:cNvPr id="7" name="Picture 6" descr="A person wearing a headset and smiling&#10;&#10;AI-generated content may be incorrect.">
              <a:extLst>
                <a:ext uri="{FF2B5EF4-FFF2-40B4-BE49-F238E27FC236}">
                  <a16:creationId xmlns:a16="http://schemas.microsoft.com/office/drawing/2014/main" id="{AE94B7DD-D22E-66C4-275A-50B60B795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7796" y="6416923"/>
              <a:ext cx="4151833" cy="2768712"/>
            </a:xfrm>
            <a:prstGeom prst="rect">
              <a:avLst/>
            </a:prstGeom>
          </p:spPr>
        </p:pic>
        <p:pic>
          <p:nvPicPr>
            <p:cNvPr id="9" name="Picture 8" descr="A person climbing a blue metal structure&#10;&#10;AI-generated content may be incorrect.">
              <a:extLst>
                <a:ext uri="{FF2B5EF4-FFF2-40B4-BE49-F238E27FC236}">
                  <a16:creationId xmlns:a16="http://schemas.microsoft.com/office/drawing/2014/main" id="{067EA2C1-5D96-8846-C9F5-EA801CDFC8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6561" y="3649958"/>
              <a:ext cx="4153068" cy="2768712"/>
            </a:xfrm>
            <a:prstGeom prst="rect">
              <a:avLst/>
            </a:prstGeom>
          </p:spPr>
        </p:pic>
        <p:pic>
          <p:nvPicPr>
            <p:cNvPr id="11" name="Picture 10" descr="A group of people looking up at the camera&#10;&#10;AI-generated content may be incorrect.">
              <a:extLst>
                <a:ext uri="{FF2B5EF4-FFF2-40B4-BE49-F238E27FC236}">
                  <a16:creationId xmlns:a16="http://schemas.microsoft.com/office/drawing/2014/main" id="{80DA0064-CAA6-F3B3-83A1-BE7E8ECDA7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6561" y="993685"/>
              <a:ext cx="4153068" cy="2766965"/>
            </a:xfrm>
            <a:prstGeom prst="rect">
              <a:avLst/>
            </a:prstGeom>
          </p:spPr>
        </p:pic>
      </p:grpSp>
    </p:spTree>
    <p:extLst>
      <p:ext uri="{BB962C8B-B14F-4D97-AF65-F5344CB8AC3E}">
        <p14:creationId xmlns:p14="http://schemas.microsoft.com/office/powerpoint/2010/main" val="242094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2B80CCC-7F88-5887-1F89-87905051876C}"/>
              </a:ext>
            </a:extLst>
          </p:cNvPr>
          <p:cNvSpPr txBox="1"/>
          <p:nvPr/>
        </p:nvSpPr>
        <p:spPr>
          <a:xfrm>
            <a:off x="2808410" y="1132036"/>
            <a:ext cx="6575180" cy="369332"/>
          </a:xfrm>
          <a:prstGeom prst="rect">
            <a:avLst/>
          </a:prstGeom>
          <a:solidFill>
            <a:srgbClr val="34426F"/>
          </a:solidFill>
        </p:spPr>
        <p:txBody>
          <a:bodyPr wrap="square" rtlCol="1">
            <a:spAutoFit/>
          </a:bodyPr>
          <a:lstStyle/>
          <a:p>
            <a:pPr algn="r"/>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حقائق عن الرحلة:</a:t>
            </a:r>
          </a:p>
        </p:txBody>
      </p:sp>
      <p:grpSp>
        <p:nvGrpSpPr>
          <p:cNvPr id="12" name="Group 11">
            <a:extLst>
              <a:ext uri="{FF2B5EF4-FFF2-40B4-BE49-F238E27FC236}">
                <a16:creationId xmlns:a16="http://schemas.microsoft.com/office/drawing/2014/main" id="{98349DE0-0D3E-7D97-28B1-DEF63FC0F7AC}"/>
              </a:ext>
            </a:extLst>
          </p:cNvPr>
          <p:cNvGrpSpPr/>
          <p:nvPr/>
        </p:nvGrpSpPr>
        <p:grpSpPr>
          <a:xfrm>
            <a:off x="5612232" y="1693211"/>
            <a:ext cx="2958369" cy="338554"/>
            <a:chOff x="5276221" y="3329952"/>
            <a:chExt cx="2958369" cy="338554"/>
          </a:xfrm>
        </p:grpSpPr>
        <p:sp>
          <p:nvSpPr>
            <p:cNvPr id="13" name="TextBox 12">
              <a:extLst>
                <a:ext uri="{FF2B5EF4-FFF2-40B4-BE49-F238E27FC236}">
                  <a16:creationId xmlns:a16="http://schemas.microsoft.com/office/drawing/2014/main" id="{9E67128A-1D55-42F0-E970-628A4F36D517}"/>
                </a:ext>
              </a:extLst>
            </p:cNvPr>
            <p:cNvSpPr txBox="1"/>
            <p:nvPr/>
          </p:nvSpPr>
          <p:spPr>
            <a:xfrm>
              <a:off x="5276221" y="3329952"/>
              <a:ext cx="2884133" cy="338554"/>
            </a:xfrm>
            <a:prstGeom prst="rect">
              <a:avLst/>
            </a:prstGeom>
            <a:noFill/>
          </p:spPr>
          <p:txBody>
            <a:bodyPr wrap="square" rtlCol="1">
              <a:spAutoFit/>
            </a:bodyPr>
            <a:lstStyle/>
            <a:p>
              <a:pPr algn="r"/>
              <a:r>
                <a:rPr lang="ar-SA" sz="1600" dirty="0">
                  <a:latin typeface="Segoe UI" panose="020B0502040204020203" pitchFamily="34" charset="0"/>
                  <a:cs typeface="Segoe UI" panose="020B0502040204020203" pitchFamily="34" charset="0"/>
                </a:rPr>
                <a:t>تم تنفيذ </a:t>
              </a:r>
              <a:r>
                <a:rPr lang="ar-SA" sz="1600" b="1" dirty="0">
                  <a:latin typeface="Segoe UI" panose="020B0502040204020203" pitchFamily="34" charset="0"/>
                  <a:cs typeface="Segoe UI" panose="020B0502040204020203" pitchFamily="34" charset="0"/>
                </a:rPr>
                <a:t>14</a:t>
              </a:r>
              <a:r>
                <a:rPr lang="ar-SA" sz="1600" dirty="0">
                  <a:latin typeface="Segoe UI" panose="020B0502040204020203" pitchFamily="34" charset="0"/>
                  <a:cs typeface="Segoe UI" panose="020B0502040204020203" pitchFamily="34" charset="0"/>
                </a:rPr>
                <a:t> تجربة علمية</a:t>
              </a:r>
              <a:endParaRPr lang="ar-SA" sz="1600" dirty="0">
                <a:latin typeface="Segoe UI" panose="020B0502040204020203" pitchFamily="34" charset="0"/>
                <a:ea typeface="Tahoma" panose="020B0604030504040204" pitchFamily="34" charset="0"/>
                <a:cs typeface="Segoe UI" panose="020B0502040204020203" pitchFamily="34" charset="0"/>
              </a:endParaRPr>
            </a:p>
          </p:txBody>
        </p:sp>
        <p:sp>
          <p:nvSpPr>
            <p:cNvPr id="14" name="Oval 13">
              <a:extLst>
                <a:ext uri="{FF2B5EF4-FFF2-40B4-BE49-F238E27FC236}">
                  <a16:creationId xmlns:a16="http://schemas.microsoft.com/office/drawing/2014/main" id="{33622A70-3B36-D796-70AB-8A4ACA1EE0A3}"/>
                </a:ext>
              </a:extLst>
            </p:cNvPr>
            <p:cNvSpPr/>
            <p:nvPr/>
          </p:nvSpPr>
          <p:spPr>
            <a:xfrm>
              <a:off x="8162769" y="3484760"/>
              <a:ext cx="71821" cy="71821"/>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dirty="0">
                <a:latin typeface="Segoe UI" panose="020B0502040204020203" pitchFamily="34" charset="0"/>
                <a:cs typeface="Segoe UI" panose="020B0502040204020203" pitchFamily="34" charset="0"/>
              </a:endParaRPr>
            </a:p>
          </p:txBody>
        </p:sp>
      </p:grpSp>
      <p:grpSp>
        <p:nvGrpSpPr>
          <p:cNvPr id="15" name="Group 14">
            <a:extLst>
              <a:ext uri="{FF2B5EF4-FFF2-40B4-BE49-F238E27FC236}">
                <a16:creationId xmlns:a16="http://schemas.microsoft.com/office/drawing/2014/main" id="{EDC97869-233D-57A3-3FD4-7591F9FBBC60}"/>
              </a:ext>
            </a:extLst>
          </p:cNvPr>
          <p:cNvGrpSpPr/>
          <p:nvPr/>
        </p:nvGrpSpPr>
        <p:grpSpPr>
          <a:xfrm>
            <a:off x="3912024" y="2080701"/>
            <a:ext cx="4658577" cy="338554"/>
            <a:chOff x="3576013" y="3329952"/>
            <a:chExt cx="4658577" cy="338554"/>
          </a:xfrm>
        </p:grpSpPr>
        <p:sp>
          <p:nvSpPr>
            <p:cNvPr id="16" name="TextBox 15">
              <a:extLst>
                <a:ext uri="{FF2B5EF4-FFF2-40B4-BE49-F238E27FC236}">
                  <a16:creationId xmlns:a16="http://schemas.microsoft.com/office/drawing/2014/main" id="{2D02BEE9-0389-57A7-B6C8-4E6BC2597DEF}"/>
                </a:ext>
              </a:extLst>
            </p:cNvPr>
            <p:cNvSpPr txBox="1"/>
            <p:nvPr/>
          </p:nvSpPr>
          <p:spPr>
            <a:xfrm>
              <a:off x="3576013" y="3329952"/>
              <a:ext cx="4584342" cy="338554"/>
            </a:xfrm>
            <a:prstGeom prst="rect">
              <a:avLst/>
            </a:prstGeom>
            <a:noFill/>
          </p:spPr>
          <p:txBody>
            <a:bodyPr wrap="square" rtlCol="1">
              <a:spAutoFit/>
            </a:bodyPr>
            <a:lstStyle/>
            <a:p>
              <a:pPr algn="r"/>
              <a:r>
                <a:rPr lang="ar-SA" sz="1600" dirty="0">
                  <a:latin typeface="Segoe UI" panose="020B0502040204020203" pitchFamily="34" charset="0"/>
                  <a:ea typeface="Tahoma" panose="020B0604030504040204" pitchFamily="34" charset="0"/>
                  <a:cs typeface="Segoe UI" panose="020B0502040204020203" pitchFamily="34" charset="0"/>
                </a:rPr>
                <a:t>كانت على ارتفاع 420 كيلومتر عن سطح الأرض</a:t>
              </a:r>
            </a:p>
          </p:txBody>
        </p:sp>
        <p:sp>
          <p:nvSpPr>
            <p:cNvPr id="17" name="Oval 16">
              <a:extLst>
                <a:ext uri="{FF2B5EF4-FFF2-40B4-BE49-F238E27FC236}">
                  <a16:creationId xmlns:a16="http://schemas.microsoft.com/office/drawing/2014/main" id="{14DF8FC3-2ED3-D762-0165-B75E54C6B1B6}"/>
                </a:ext>
              </a:extLst>
            </p:cNvPr>
            <p:cNvSpPr/>
            <p:nvPr/>
          </p:nvSpPr>
          <p:spPr>
            <a:xfrm>
              <a:off x="8162769" y="3484760"/>
              <a:ext cx="71821" cy="71821"/>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SA" sz="1600" dirty="0">
                <a:latin typeface="Segoe UI" panose="020B0502040204020203"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A470D9F1-E8CD-59C3-5F3E-16A9AD17A92C}"/>
              </a:ext>
            </a:extLst>
          </p:cNvPr>
          <p:cNvGrpSpPr/>
          <p:nvPr/>
        </p:nvGrpSpPr>
        <p:grpSpPr>
          <a:xfrm>
            <a:off x="3912024" y="2468190"/>
            <a:ext cx="4658577" cy="338554"/>
            <a:chOff x="3576013" y="3329952"/>
            <a:chExt cx="4658577" cy="338554"/>
          </a:xfrm>
        </p:grpSpPr>
        <p:sp>
          <p:nvSpPr>
            <p:cNvPr id="19" name="TextBox 18">
              <a:extLst>
                <a:ext uri="{FF2B5EF4-FFF2-40B4-BE49-F238E27FC236}">
                  <a16:creationId xmlns:a16="http://schemas.microsoft.com/office/drawing/2014/main" id="{D7BD75F9-97C7-8FEF-F197-92C6CE8972A0}"/>
                </a:ext>
              </a:extLst>
            </p:cNvPr>
            <p:cNvSpPr txBox="1"/>
            <p:nvPr/>
          </p:nvSpPr>
          <p:spPr>
            <a:xfrm>
              <a:off x="3576013" y="3329952"/>
              <a:ext cx="4584342" cy="338554"/>
            </a:xfrm>
            <a:prstGeom prst="rect">
              <a:avLst/>
            </a:prstGeom>
            <a:noFill/>
          </p:spPr>
          <p:txBody>
            <a:bodyPr wrap="square" rtlCol="1">
              <a:spAutoFit/>
            </a:bodyPr>
            <a:lstStyle/>
            <a:p>
              <a:pPr algn="r"/>
              <a:r>
                <a:rPr lang="ar-SA" sz="1600" dirty="0">
                  <a:latin typeface="Segoe UI" panose="020B0502040204020203" pitchFamily="34" charset="0"/>
                  <a:ea typeface="Tahoma" panose="020B0604030504040204" pitchFamily="34" charset="0"/>
                  <a:cs typeface="Segoe UI" panose="020B0502040204020203" pitchFamily="34" charset="0"/>
                </a:rPr>
                <a:t>طُبقت أبحاث في مجالات الطب الحيوي والفيزياء</a:t>
              </a:r>
            </a:p>
          </p:txBody>
        </p:sp>
        <p:sp>
          <p:nvSpPr>
            <p:cNvPr id="20" name="Oval 19">
              <a:extLst>
                <a:ext uri="{FF2B5EF4-FFF2-40B4-BE49-F238E27FC236}">
                  <a16:creationId xmlns:a16="http://schemas.microsoft.com/office/drawing/2014/main" id="{0DEE3167-C17F-3553-78C0-D618A8740687}"/>
                </a:ext>
              </a:extLst>
            </p:cNvPr>
            <p:cNvSpPr/>
            <p:nvPr/>
          </p:nvSpPr>
          <p:spPr>
            <a:xfrm>
              <a:off x="8162769" y="3484760"/>
              <a:ext cx="71821" cy="71821"/>
            </a:xfrm>
            <a:prstGeom prst="ellipse">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dirty="0">
                <a:latin typeface="Segoe UI" panose="020B0502040204020203" pitchFamily="34" charset="0"/>
                <a:cs typeface="Segoe UI" panose="020B0502040204020203" pitchFamily="34" charset="0"/>
              </a:endParaRPr>
            </a:p>
          </p:txBody>
        </p:sp>
      </p:grpSp>
      <p:sp>
        <p:nvSpPr>
          <p:cNvPr id="21" name="TextBox 20">
            <a:extLst>
              <a:ext uri="{FF2B5EF4-FFF2-40B4-BE49-F238E27FC236}">
                <a16:creationId xmlns:a16="http://schemas.microsoft.com/office/drawing/2014/main" id="{53CE2901-C781-3250-B292-55A032F41D1D}"/>
              </a:ext>
            </a:extLst>
          </p:cNvPr>
          <p:cNvSpPr txBox="1"/>
          <p:nvPr/>
        </p:nvSpPr>
        <p:spPr>
          <a:xfrm>
            <a:off x="2808410" y="3225548"/>
            <a:ext cx="6575180" cy="369332"/>
          </a:xfrm>
          <a:prstGeom prst="rect">
            <a:avLst/>
          </a:prstGeom>
          <a:solidFill>
            <a:schemeClr val="tx2">
              <a:lumMod val="25000"/>
              <a:lumOff val="75000"/>
            </a:schemeClr>
          </a:solidFill>
        </p:spPr>
        <p:txBody>
          <a:bodyPr wrap="square" rtlCol="1">
            <a:spAutoFit/>
          </a:bodyPr>
          <a:lstStyle/>
          <a:p>
            <a:pPr algn="r"/>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أهداف الرحلة:</a:t>
            </a:r>
          </a:p>
        </p:txBody>
      </p:sp>
      <p:grpSp>
        <p:nvGrpSpPr>
          <p:cNvPr id="22" name="Group 21">
            <a:extLst>
              <a:ext uri="{FF2B5EF4-FFF2-40B4-BE49-F238E27FC236}">
                <a16:creationId xmlns:a16="http://schemas.microsoft.com/office/drawing/2014/main" id="{D5A82F87-DC1B-06A0-3D53-FB1B34738E2B}"/>
              </a:ext>
            </a:extLst>
          </p:cNvPr>
          <p:cNvGrpSpPr/>
          <p:nvPr/>
        </p:nvGrpSpPr>
        <p:grpSpPr>
          <a:xfrm>
            <a:off x="3630445" y="3857824"/>
            <a:ext cx="4938155" cy="630879"/>
            <a:chOff x="3296435" y="3329952"/>
            <a:chExt cx="4938155" cy="630879"/>
          </a:xfrm>
        </p:grpSpPr>
        <p:sp>
          <p:nvSpPr>
            <p:cNvPr id="23" name="TextBox 22">
              <a:extLst>
                <a:ext uri="{FF2B5EF4-FFF2-40B4-BE49-F238E27FC236}">
                  <a16:creationId xmlns:a16="http://schemas.microsoft.com/office/drawing/2014/main" id="{B5C1AEF5-7427-4F38-495C-261AF38B8EF9}"/>
                </a:ext>
              </a:extLst>
            </p:cNvPr>
            <p:cNvSpPr txBox="1"/>
            <p:nvPr/>
          </p:nvSpPr>
          <p:spPr>
            <a:xfrm>
              <a:off x="3296435" y="3329952"/>
              <a:ext cx="4863919" cy="338554"/>
            </a:xfrm>
            <a:prstGeom prst="rect">
              <a:avLst/>
            </a:prstGeom>
            <a:noFill/>
          </p:spPr>
          <p:txBody>
            <a:bodyPr wrap="square" rtlCol="1">
              <a:spAutoFit/>
            </a:bodyPr>
            <a:lstStyle>
              <a:defPPr>
                <a:defRPr lang="en-SA"/>
              </a:defPPr>
              <a:lvl1pPr algn="r">
                <a:defRPr sz="1600">
                  <a:latin typeface="29LT Bukra Rg" pitchFamily="34" charset="-78"/>
                  <a:ea typeface="Tahoma" panose="020B0604030504040204" pitchFamily="34" charset="0"/>
                  <a:cs typeface="29LT Bukra Rg" pitchFamily="34" charset="-78"/>
                </a:defRPr>
              </a:lvl1pPr>
            </a:lstStyle>
            <a:p>
              <a:r>
                <a:rPr lang="ar-SA" dirty="0">
                  <a:latin typeface="Segoe UI" panose="020B0502040204020203" pitchFamily="34" charset="0"/>
                  <a:cs typeface="Segoe UI" panose="020B0502040204020203" pitchFamily="34" charset="0"/>
                </a:rPr>
                <a:t>بناء </a:t>
              </a:r>
              <a:r>
                <a:rPr lang="ar-SA" dirty="0" err="1">
                  <a:latin typeface="Segoe UI" panose="020B0502040204020203" pitchFamily="34" charset="0"/>
                  <a:cs typeface="Segoe UI" panose="020B0502040204020203" pitchFamily="34" charset="0"/>
                </a:rPr>
                <a:t>وتطوبر</a:t>
              </a:r>
              <a:r>
                <a:rPr lang="ar-SA" dirty="0">
                  <a:latin typeface="Segoe UI" panose="020B0502040204020203" pitchFamily="34" charset="0"/>
                  <a:cs typeface="Segoe UI" panose="020B0502040204020203" pitchFamily="34" charset="0"/>
                </a:rPr>
                <a:t> القدرات الوطنية للرحلات المأهولة </a:t>
              </a:r>
            </a:p>
          </p:txBody>
        </p:sp>
        <p:sp>
          <p:nvSpPr>
            <p:cNvPr id="24" name="Oval 23">
              <a:extLst>
                <a:ext uri="{FF2B5EF4-FFF2-40B4-BE49-F238E27FC236}">
                  <a16:creationId xmlns:a16="http://schemas.microsoft.com/office/drawing/2014/main" id="{B69A9C5A-BF3F-CBA2-F094-3594F69065FA}"/>
                </a:ext>
              </a:extLst>
            </p:cNvPr>
            <p:cNvSpPr/>
            <p:nvPr/>
          </p:nvSpPr>
          <p:spPr>
            <a:xfrm>
              <a:off x="8162769" y="3484760"/>
              <a:ext cx="71821" cy="476071"/>
            </a:xfrm>
            <a:prstGeom prst="ellipse">
              <a:avLst/>
            </a:prstGeom>
            <a:noFill/>
          </p:spPr>
          <p:txBody>
            <a:bodyPr wrap="square" rtlCol="1">
              <a:spAutoFit/>
            </a:bodyPr>
            <a:lstStyle/>
            <a:p>
              <a:pPr marL="0" algn="l" defTabSz="914400" rtl="0" eaLnBrk="1" latinLnBrk="0" hangingPunct="1"/>
              <a:endParaRPr lang="ar-SA" sz="1600" dirty="0">
                <a:solidFill>
                  <a:schemeClr val="tx1"/>
                </a:solidFill>
                <a:latin typeface="Segoe UI" panose="020B0502040204020203" pitchFamily="34" charset="0"/>
                <a:ea typeface="Tahoma" panose="020B0604030504040204" pitchFamily="34" charset="0"/>
                <a:cs typeface="Segoe UI" panose="020B0502040204020203" pitchFamily="34" charset="0"/>
              </a:endParaRPr>
            </a:p>
          </p:txBody>
        </p:sp>
      </p:grpSp>
      <p:grpSp>
        <p:nvGrpSpPr>
          <p:cNvPr id="25" name="Group 24">
            <a:extLst>
              <a:ext uri="{FF2B5EF4-FFF2-40B4-BE49-F238E27FC236}">
                <a16:creationId xmlns:a16="http://schemas.microsoft.com/office/drawing/2014/main" id="{42808AA2-69B9-6595-9484-CA230ED05968}"/>
              </a:ext>
            </a:extLst>
          </p:cNvPr>
          <p:cNvGrpSpPr/>
          <p:nvPr/>
        </p:nvGrpSpPr>
        <p:grpSpPr>
          <a:xfrm>
            <a:off x="3630445" y="4283347"/>
            <a:ext cx="4938155" cy="338554"/>
            <a:chOff x="3296435" y="3329952"/>
            <a:chExt cx="4938155" cy="338554"/>
          </a:xfrm>
        </p:grpSpPr>
        <p:sp>
          <p:nvSpPr>
            <p:cNvPr id="26" name="TextBox 25">
              <a:extLst>
                <a:ext uri="{FF2B5EF4-FFF2-40B4-BE49-F238E27FC236}">
                  <a16:creationId xmlns:a16="http://schemas.microsoft.com/office/drawing/2014/main" id="{6F83B615-8C10-BD95-3C12-A0607B62E8BE}"/>
                </a:ext>
              </a:extLst>
            </p:cNvPr>
            <p:cNvSpPr txBox="1"/>
            <p:nvPr/>
          </p:nvSpPr>
          <p:spPr>
            <a:xfrm>
              <a:off x="3296435" y="3329952"/>
              <a:ext cx="4863919" cy="338554"/>
            </a:xfrm>
            <a:prstGeom prst="rect">
              <a:avLst/>
            </a:prstGeom>
            <a:noFill/>
          </p:spPr>
          <p:txBody>
            <a:bodyPr wrap="square" rtlCol="1">
              <a:spAutoFit/>
            </a:bodyPr>
            <a:lstStyle/>
            <a:p>
              <a:pPr algn="r"/>
              <a:r>
                <a:rPr lang="ar-SA" sz="1600" dirty="0">
                  <a:latin typeface="Segoe UI" panose="020B0502040204020203" pitchFamily="34" charset="0"/>
                  <a:ea typeface="Tahoma" panose="020B0604030504040204" pitchFamily="34" charset="0"/>
                  <a:cs typeface="Segoe UI" panose="020B0502040204020203" pitchFamily="34" charset="0"/>
                </a:rPr>
                <a:t>ترسيخ مَكانة المملكة في قطاع الفضاء</a:t>
              </a:r>
            </a:p>
          </p:txBody>
        </p:sp>
        <p:sp>
          <p:nvSpPr>
            <p:cNvPr id="27" name="Oval 26">
              <a:extLst>
                <a:ext uri="{FF2B5EF4-FFF2-40B4-BE49-F238E27FC236}">
                  <a16:creationId xmlns:a16="http://schemas.microsoft.com/office/drawing/2014/main" id="{537485A0-17BF-5EB7-5450-9EFF83549461}"/>
                </a:ext>
              </a:extLst>
            </p:cNvPr>
            <p:cNvSpPr/>
            <p:nvPr/>
          </p:nvSpPr>
          <p:spPr>
            <a:xfrm>
              <a:off x="8162769" y="3484760"/>
              <a:ext cx="71821" cy="71821"/>
            </a:xfrm>
            <a:prstGeom prst="ellipse">
              <a:avLst/>
            </a:prstGeom>
            <a:solidFill>
              <a:srgbClr val="94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dirty="0">
                <a:latin typeface="Segoe UI" panose="020B0502040204020203" pitchFamily="34" charset="0"/>
                <a:cs typeface="Segoe UI" panose="020B0502040204020203" pitchFamily="34" charset="0"/>
              </a:endParaRPr>
            </a:p>
          </p:txBody>
        </p:sp>
      </p:grpSp>
      <p:grpSp>
        <p:nvGrpSpPr>
          <p:cNvPr id="28" name="Group 27">
            <a:extLst>
              <a:ext uri="{FF2B5EF4-FFF2-40B4-BE49-F238E27FC236}">
                <a16:creationId xmlns:a16="http://schemas.microsoft.com/office/drawing/2014/main" id="{9972CC5F-9476-894E-AEF7-64690CC10A34}"/>
              </a:ext>
            </a:extLst>
          </p:cNvPr>
          <p:cNvGrpSpPr/>
          <p:nvPr/>
        </p:nvGrpSpPr>
        <p:grpSpPr>
          <a:xfrm>
            <a:off x="3646318" y="4708870"/>
            <a:ext cx="4938155" cy="338554"/>
            <a:chOff x="3296435" y="3329952"/>
            <a:chExt cx="4938155" cy="338554"/>
          </a:xfrm>
        </p:grpSpPr>
        <p:sp>
          <p:nvSpPr>
            <p:cNvPr id="29" name="TextBox 28">
              <a:extLst>
                <a:ext uri="{FF2B5EF4-FFF2-40B4-BE49-F238E27FC236}">
                  <a16:creationId xmlns:a16="http://schemas.microsoft.com/office/drawing/2014/main" id="{37656977-BBA8-7CB0-0917-E3CE5DB70BFA}"/>
                </a:ext>
              </a:extLst>
            </p:cNvPr>
            <p:cNvSpPr txBox="1"/>
            <p:nvPr/>
          </p:nvSpPr>
          <p:spPr>
            <a:xfrm>
              <a:off x="3296435" y="3329952"/>
              <a:ext cx="4863919" cy="338554"/>
            </a:xfrm>
            <a:prstGeom prst="rect">
              <a:avLst/>
            </a:prstGeom>
            <a:noFill/>
          </p:spPr>
          <p:txBody>
            <a:bodyPr wrap="square" rtlCol="1">
              <a:spAutoFit/>
            </a:bodyPr>
            <a:lstStyle/>
            <a:p>
              <a:pPr algn="r"/>
              <a:r>
                <a:rPr lang="ar-SA" sz="1600" dirty="0">
                  <a:latin typeface="Segoe UI" panose="020B0502040204020203" pitchFamily="34" charset="0"/>
                  <a:ea typeface="Tahoma" panose="020B0604030504040204" pitchFamily="34" charset="0"/>
                  <a:cs typeface="Segoe UI" panose="020B0502040204020203" pitchFamily="34" charset="0"/>
                </a:rPr>
                <a:t>إجراء أبحاث وتجارب علمية متقدمة</a:t>
              </a:r>
            </a:p>
          </p:txBody>
        </p:sp>
        <p:sp>
          <p:nvSpPr>
            <p:cNvPr id="30" name="Oval 29">
              <a:extLst>
                <a:ext uri="{FF2B5EF4-FFF2-40B4-BE49-F238E27FC236}">
                  <a16:creationId xmlns:a16="http://schemas.microsoft.com/office/drawing/2014/main" id="{5399BBDC-BAD8-D03C-C5B6-E09E3B9318E7}"/>
                </a:ext>
              </a:extLst>
            </p:cNvPr>
            <p:cNvSpPr/>
            <p:nvPr/>
          </p:nvSpPr>
          <p:spPr>
            <a:xfrm>
              <a:off x="8162769" y="3484760"/>
              <a:ext cx="71821" cy="71821"/>
            </a:xfrm>
            <a:prstGeom prst="ellipse">
              <a:avLst/>
            </a:prstGeom>
            <a:solidFill>
              <a:srgbClr val="94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dirty="0">
                <a:latin typeface="Segoe UI" panose="020B0502040204020203" pitchFamily="34" charset="0"/>
                <a:cs typeface="Segoe UI" panose="020B0502040204020203" pitchFamily="34" charset="0"/>
              </a:endParaRPr>
            </a:p>
          </p:txBody>
        </p:sp>
      </p:grpSp>
      <p:grpSp>
        <p:nvGrpSpPr>
          <p:cNvPr id="31" name="Group 30">
            <a:extLst>
              <a:ext uri="{FF2B5EF4-FFF2-40B4-BE49-F238E27FC236}">
                <a16:creationId xmlns:a16="http://schemas.microsoft.com/office/drawing/2014/main" id="{943E7BFD-7C3C-E343-E2EB-9DD7E96B8B81}"/>
              </a:ext>
            </a:extLst>
          </p:cNvPr>
          <p:cNvGrpSpPr/>
          <p:nvPr/>
        </p:nvGrpSpPr>
        <p:grpSpPr>
          <a:xfrm>
            <a:off x="3646318" y="5134394"/>
            <a:ext cx="4938155" cy="338554"/>
            <a:chOff x="3296435" y="3329952"/>
            <a:chExt cx="4938155" cy="338554"/>
          </a:xfrm>
        </p:grpSpPr>
        <p:sp>
          <p:nvSpPr>
            <p:cNvPr id="32" name="TextBox 31">
              <a:extLst>
                <a:ext uri="{FF2B5EF4-FFF2-40B4-BE49-F238E27FC236}">
                  <a16:creationId xmlns:a16="http://schemas.microsoft.com/office/drawing/2014/main" id="{3C6960E3-AF1F-414A-2563-258532C93CB2}"/>
                </a:ext>
              </a:extLst>
            </p:cNvPr>
            <p:cNvSpPr txBox="1"/>
            <p:nvPr/>
          </p:nvSpPr>
          <p:spPr>
            <a:xfrm>
              <a:off x="3296435" y="3329952"/>
              <a:ext cx="4863919" cy="338554"/>
            </a:xfrm>
            <a:prstGeom prst="rect">
              <a:avLst/>
            </a:prstGeom>
            <a:noFill/>
          </p:spPr>
          <p:txBody>
            <a:bodyPr wrap="square" rtlCol="1">
              <a:spAutoFit/>
            </a:bodyPr>
            <a:lstStyle/>
            <a:p>
              <a:pPr algn="r"/>
              <a:r>
                <a:rPr lang="ar-SA" sz="1600" dirty="0">
                  <a:latin typeface="Segoe UI" panose="020B0502040204020203" pitchFamily="34" charset="0"/>
                  <a:ea typeface="Tahoma" panose="020B0604030504040204" pitchFamily="34" charset="0"/>
                  <a:cs typeface="Segoe UI" panose="020B0502040204020203" pitchFamily="34" charset="0"/>
                </a:rPr>
                <a:t>تعزيز الشراكات الدولية</a:t>
              </a:r>
            </a:p>
          </p:txBody>
        </p:sp>
        <p:sp>
          <p:nvSpPr>
            <p:cNvPr id="33" name="Oval 32">
              <a:extLst>
                <a:ext uri="{FF2B5EF4-FFF2-40B4-BE49-F238E27FC236}">
                  <a16:creationId xmlns:a16="http://schemas.microsoft.com/office/drawing/2014/main" id="{4A80574E-7338-DD26-9E5C-C1311CC864A0}"/>
                </a:ext>
              </a:extLst>
            </p:cNvPr>
            <p:cNvSpPr/>
            <p:nvPr/>
          </p:nvSpPr>
          <p:spPr>
            <a:xfrm>
              <a:off x="8162769" y="3484760"/>
              <a:ext cx="71821" cy="71821"/>
            </a:xfrm>
            <a:prstGeom prst="ellipse">
              <a:avLst/>
            </a:prstGeom>
            <a:solidFill>
              <a:srgbClr val="94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dirty="0">
                <a:latin typeface="Segoe UI" panose="020B0502040204020203" pitchFamily="34" charset="0"/>
                <a:cs typeface="Segoe UI" panose="020B0502040204020203" pitchFamily="34" charset="0"/>
              </a:endParaRPr>
            </a:p>
          </p:txBody>
        </p:sp>
      </p:grpSp>
      <p:sp>
        <p:nvSpPr>
          <p:cNvPr id="2" name="Oval 1">
            <a:extLst>
              <a:ext uri="{FF2B5EF4-FFF2-40B4-BE49-F238E27FC236}">
                <a16:creationId xmlns:a16="http://schemas.microsoft.com/office/drawing/2014/main" id="{14AA7535-A624-A06E-0EDC-1A0B4BA8745E}"/>
              </a:ext>
            </a:extLst>
          </p:cNvPr>
          <p:cNvSpPr/>
          <p:nvPr/>
        </p:nvSpPr>
        <p:spPr>
          <a:xfrm>
            <a:off x="8494364" y="4024038"/>
            <a:ext cx="71821" cy="71821"/>
          </a:xfrm>
          <a:prstGeom prst="ellipse">
            <a:avLst/>
          </a:prstGeom>
          <a:solidFill>
            <a:srgbClr val="94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600" dirty="0">
              <a:latin typeface="Segoe UI" panose="020B0502040204020203" pitchFamily="34" charset="0"/>
              <a:cs typeface="Segoe UI" panose="020B0502040204020203" pitchFamily="34" charset="0"/>
            </a:endParaRPr>
          </a:p>
        </p:txBody>
      </p:sp>
      <p:grpSp>
        <p:nvGrpSpPr>
          <p:cNvPr id="3" name="Graphic 21">
            <a:extLst>
              <a:ext uri="{FF2B5EF4-FFF2-40B4-BE49-F238E27FC236}">
                <a16:creationId xmlns:a16="http://schemas.microsoft.com/office/drawing/2014/main" id="{D22445DF-8BC6-DB02-4D58-ECF3D329C077}"/>
              </a:ext>
            </a:extLst>
          </p:cNvPr>
          <p:cNvGrpSpPr/>
          <p:nvPr/>
        </p:nvGrpSpPr>
        <p:grpSpPr>
          <a:xfrm>
            <a:off x="8727949" y="4295589"/>
            <a:ext cx="655641" cy="652623"/>
            <a:chOff x="4775141" y="2114815"/>
            <a:chExt cx="2639833" cy="2627682"/>
          </a:xfrm>
          <a:solidFill>
            <a:srgbClr val="006BFD"/>
          </a:solidFill>
        </p:grpSpPr>
        <p:sp>
          <p:nvSpPr>
            <p:cNvPr id="4" name="Freeform 5">
              <a:extLst>
                <a:ext uri="{FF2B5EF4-FFF2-40B4-BE49-F238E27FC236}">
                  <a16:creationId xmlns:a16="http://schemas.microsoft.com/office/drawing/2014/main" id="{ADE7F2E7-071F-D7F0-3CDB-F44B0B490477}"/>
                </a:ext>
              </a:extLst>
            </p:cNvPr>
            <p:cNvSpPr/>
            <p:nvPr/>
          </p:nvSpPr>
          <p:spPr>
            <a:xfrm>
              <a:off x="5434224" y="2114815"/>
              <a:ext cx="1529874" cy="2353838"/>
            </a:xfrm>
            <a:custGeom>
              <a:avLst/>
              <a:gdLst>
                <a:gd name="connsiteX0" fmla="*/ 1394202 w 1529874"/>
                <a:gd name="connsiteY0" fmla="*/ 2353648 h 2353838"/>
                <a:gd name="connsiteX1" fmla="*/ 1369876 w 1529874"/>
                <a:gd name="connsiteY1" fmla="*/ 2350315 h 2353838"/>
                <a:gd name="connsiteX2" fmla="*/ 649328 w 1529874"/>
                <a:gd name="connsiteY2" fmla="*/ 1839108 h 2353838"/>
                <a:gd name="connsiteX3" fmla="*/ 653224 w 1529874"/>
                <a:gd name="connsiteY3" fmla="*/ 1817962 h 2353838"/>
                <a:gd name="connsiteX4" fmla="*/ 690282 w 1529874"/>
                <a:gd name="connsiteY4" fmla="*/ 1792626 h 2353838"/>
                <a:gd name="connsiteX5" fmla="*/ 710902 w 1529874"/>
                <a:gd name="connsiteY5" fmla="*/ 1796531 h 2353838"/>
                <a:gd name="connsiteX6" fmla="*/ 1390211 w 1529874"/>
                <a:gd name="connsiteY6" fmla="*/ 2278210 h 2353838"/>
                <a:gd name="connsiteX7" fmla="*/ 1407410 w 1529874"/>
                <a:gd name="connsiteY7" fmla="*/ 2269638 h 2353838"/>
                <a:gd name="connsiteX8" fmla="*/ 1453875 w 1529874"/>
                <a:gd name="connsiteY8" fmla="*/ 2150575 h 2353838"/>
                <a:gd name="connsiteX9" fmla="*/ 1445894 w 1529874"/>
                <a:gd name="connsiteY9" fmla="*/ 2132097 h 2353838"/>
                <a:gd name="connsiteX10" fmla="*/ 1017536 w 1529874"/>
                <a:gd name="connsiteY10" fmla="*/ 1700043 h 2353838"/>
                <a:gd name="connsiteX11" fmla="*/ 955487 w 1529874"/>
                <a:gd name="connsiteY11" fmla="*/ 1583076 h 2353838"/>
                <a:gd name="connsiteX12" fmla="*/ 583098 w 1529874"/>
                <a:gd name="connsiteY12" fmla="*/ 1705948 h 2353838"/>
                <a:gd name="connsiteX13" fmla="*/ 566849 w 1529874"/>
                <a:gd name="connsiteY13" fmla="*/ 1690042 h 2353838"/>
                <a:gd name="connsiteX14" fmla="*/ 148184 w 1529874"/>
                <a:gd name="connsiteY14" fmla="*/ 756687 h 2353838"/>
                <a:gd name="connsiteX15" fmla="*/ 151510 w 1529874"/>
                <a:gd name="connsiteY15" fmla="*/ 733731 h 2353838"/>
                <a:gd name="connsiteX16" fmla="*/ 252518 w 1529874"/>
                <a:gd name="connsiteY16" fmla="*/ 700394 h 2353838"/>
                <a:gd name="connsiteX17" fmla="*/ 544044 w 1529874"/>
                <a:gd name="connsiteY17" fmla="*/ 495797 h 2353838"/>
                <a:gd name="connsiteX18" fmla="*/ 545849 w 1529874"/>
                <a:gd name="connsiteY18" fmla="*/ 493511 h 2353838"/>
                <a:gd name="connsiteX19" fmla="*/ 584618 w 1529874"/>
                <a:gd name="connsiteY19" fmla="*/ 254814 h 2353838"/>
                <a:gd name="connsiteX20" fmla="*/ 440375 w 1529874"/>
                <a:gd name="connsiteY20" fmla="*/ 96318 h 2353838"/>
                <a:gd name="connsiteX21" fmla="*/ 225246 w 1529874"/>
                <a:gd name="connsiteY21" fmla="*/ 99366 h 2353838"/>
                <a:gd name="connsiteX22" fmla="*/ 76728 w 1529874"/>
                <a:gd name="connsiteY22" fmla="*/ 369400 h 2353838"/>
                <a:gd name="connsiteX23" fmla="*/ 261355 w 1529874"/>
                <a:gd name="connsiteY23" fmla="*/ 537135 h 2353838"/>
                <a:gd name="connsiteX24" fmla="*/ 307250 w 1529874"/>
                <a:gd name="connsiteY24" fmla="*/ 407881 h 2353838"/>
                <a:gd name="connsiteX25" fmla="*/ 207477 w 1529874"/>
                <a:gd name="connsiteY25" fmla="*/ 269102 h 2353838"/>
                <a:gd name="connsiteX26" fmla="*/ 201966 w 1529874"/>
                <a:gd name="connsiteY26" fmla="*/ 249480 h 2353838"/>
                <a:gd name="connsiteX27" fmla="*/ 206147 w 1529874"/>
                <a:gd name="connsiteY27" fmla="*/ 241194 h 2353838"/>
                <a:gd name="connsiteX28" fmla="*/ 226292 w 1529874"/>
                <a:gd name="connsiteY28" fmla="*/ 234621 h 2353838"/>
                <a:gd name="connsiteX29" fmla="*/ 365023 w 1529874"/>
                <a:gd name="connsiteY29" fmla="*/ 394260 h 2353838"/>
                <a:gd name="connsiteX30" fmla="*/ 305825 w 1529874"/>
                <a:gd name="connsiteY30" fmla="*/ 603715 h 2353838"/>
                <a:gd name="connsiteX31" fmla="*/ 290906 w 1529874"/>
                <a:gd name="connsiteY31" fmla="*/ 621622 h 2353838"/>
                <a:gd name="connsiteX32" fmla="*/ 257269 w 1529874"/>
                <a:gd name="connsiteY32" fmla="*/ 613431 h 2353838"/>
                <a:gd name="connsiteX33" fmla="*/ 2516 w 1529874"/>
                <a:gd name="connsiteY33" fmla="*/ 378830 h 2353838"/>
                <a:gd name="connsiteX34" fmla="*/ 193889 w 1529874"/>
                <a:gd name="connsiteY34" fmla="*/ 31548 h 2353838"/>
                <a:gd name="connsiteX35" fmla="*/ 470117 w 1529874"/>
                <a:gd name="connsiteY35" fmla="*/ 27738 h 2353838"/>
                <a:gd name="connsiteX36" fmla="*/ 655694 w 1529874"/>
                <a:gd name="connsiteY36" fmla="*/ 231573 h 2353838"/>
                <a:gd name="connsiteX37" fmla="*/ 605238 w 1529874"/>
                <a:gd name="connsiteY37" fmla="*/ 539326 h 2353838"/>
                <a:gd name="connsiteX38" fmla="*/ 602957 w 1529874"/>
                <a:gd name="connsiteY38" fmla="*/ 542279 h 2353838"/>
                <a:gd name="connsiteX39" fmla="*/ 278458 w 1529874"/>
                <a:gd name="connsiteY39" fmla="*/ 770974 h 2353838"/>
                <a:gd name="connsiteX40" fmla="*/ 220590 w 1529874"/>
                <a:gd name="connsiteY40" fmla="*/ 790024 h 2353838"/>
                <a:gd name="connsiteX41" fmla="*/ 603052 w 1529874"/>
                <a:gd name="connsiteY41" fmla="*/ 1620604 h 2353838"/>
                <a:gd name="connsiteX42" fmla="*/ 923655 w 1529874"/>
                <a:gd name="connsiteY42" fmla="*/ 1514877 h 2353838"/>
                <a:gd name="connsiteX43" fmla="*/ 872533 w 1529874"/>
                <a:gd name="connsiteY43" fmla="*/ 1387337 h 2353838"/>
                <a:gd name="connsiteX44" fmla="*/ 615595 w 1529874"/>
                <a:gd name="connsiteY44" fmla="*/ 604858 h 2353838"/>
                <a:gd name="connsiteX45" fmla="*/ 904271 w 1529874"/>
                <a:gd name="connsiteY45" fmla="*/ 509608 h 2353838"/>
                <a:gd name="connsiteX46" fmla="*/ 1050319 w 1529874"/>
                <a:gd name="connsiteY46" fmla="*/ 511513 h 2353838"/>
                <a:gd name="connsiteX47" fmla="*/ 1174037 w 1529874"/>
                <a:gd name="connsiteY47" fmla="*/ 641910 h 2353838"/>
                <a:gd name="connsiteX48" fmla="*/ 1365980 w 1529874"/>
                <a:gd name="connsiteY48" fmla="*/ 1226460 h 2353838"/>
                <a:gd name="connsiteX49" fmla="*/ 1343745 w 1529874"/>
                <a:gd name="connsiteY49" fmla="*/ 1405053 h 2353838"/>
                <a:gd name="connsiteX50" fmla="*/ 1227344 w 1529874"/>
                <a:gd name="connsiteY50" fmla="*/ 1493541 h 2353838"/>
                <a:gd name="connsiteX51" fmla="*/ 1027609 w 1529874"/>
                <a:gd name="connsiteY51" fmla="*/ 1559454 h 2353838"/>
                <a:gd name="connsiteX52" fmla="*/ 1475730 w 1529874"/>
                <a:gd name="connsiteY52" fmla="*/ 2063422 h 2353838"/>
                <a:gd name="connsiteX53" fmla="*/ 1523716 w 1529874"/>
                <a:gd name="connsiteY53" fmla="*/ 2177912 h 2353838"/>
                <a:gd name="connsiteX54" fmla="*/ 1477251 w 1529874"/>
                <a:gd name="connsiteY54" fmla="*/ 2296974 h 2353838"/>
                <a:gd name="connsiteX55" fmla="*/ 1394392 w 1529874"/>
                <a:gd name="connsiteY55" fmla="*/ 2353839 h 2353838"/>
                <a:gd name="connsiteX56" fmla="*/ 709856 w 1529874"/>
                <a:gd name="connsiteY56" fmla="*/ 652293 h 2353838"/>
                <a:gd name="connsiteX57" fmla="*/ 943324 w 1529874"/>
                <a:gd name="connsiteY57" fmla="*/ 1363239 h 2353838"/>
                <a:gd name="connsiteX58" fmla="*/ 995206 w 1529874"/>
                <a:gd name="connsiteY58" fmla="*/ 1490874 h 2353838"/>
                <a:gd name="connsiteX59" fmla="*/ 1208815 w 1529874"/>
                <a:gd name="connsiteY59" fmla="*/ 1420389 h 2353838"/>
                <a:gd name="connsiteX60" fmla="*/ 1287113 w 1529874"/>
                <a:gd name="connsiteY60" fmla="*/ 1352856 h 2353838"/>
                <a:gd name="connsiteX61" fmla="*/ 1294809 w 1529874"/>
                <a:gd name="connsiteY61" fmla="*/ 1249606 h 2353838"/>
                <a:gd name="connsiteX62" fmla="*/ 1102866 w 1529874"/>
                <a:gd name="connsiteY62" fmla="*/ 665056 h 2353838"/>
                <a:gd name="connsiteX63" fmla="*/ 1035495 w 1529874"/>
                <a:gd name="connsiteY63" fmla="*/ 586570 h 2353838"/>
                <a:gd name="connsiteX64" fmla="*/ 932492 w 1529874"/>
                <a:gd name="connsiteY64" fmla="*/ 578855 h 2353838"/>
                <a:gd name="connsiteX65" fmla="*/ 709951 w 1529874"/>
                <a:gd name="connsiteY65" fmla="*/ 652293 h 235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9874" h="2353838">
                  <a:moveTo>
                    <a:pt x="1394202" y="2353648"/>
                  </a:moveTo>
                  <a:cubicBezTo>
                    <a:pt x="1386125" y="2353648"/>
                    <a:pt x="1377953" y="2352601"/>
                    <a:pt x="1369876" y="2350315"/>
                  </a:cubicBezTo>
                  <a:cubicBezTo>
                    <a:pt x="1232855" y="2311834"/>
                    <a:pt x="890873" y="2185342"/>
                    <a:pt x="649328" y="1839108"/>
                  </a:cubicBezTo>
                  <a:cubicBezTo>
                    <a:pt x="644577" y="1832250"/>
                    <a:pt x="646287" y="1822725"/>
                    <a:pt x="653224" y="1817962"/>
                  </a:cubicBezTo>
                  <a:lnTo>
                    <a:pt x="690282" y="1792626"/>
                  </a:lnTo>
                  <a:cubicBezTo>
                    <a:pt x="697029" y="1788054"/>
                    <a:pt x="706151" y="1789768"/>
                    <a:pt x="710902" y="1796531"/>
                  </a:cubicBezTo>
                  <a:cubicBezTo>
                    <a:pt x="938668" y="2122762"/>
                    <a:pt x="1261172" y="2241920"/>
                    <a:pt x="1390211" y="2278210"/>
                  </a:cubicBezTo>
                  <a:cubicBezTo>
                    <a:pt x="1397338" y="2280211"/>
                    <a:pt x="1404749" y="2276496"/>
                    <a:pt x="1407410" y="2269638"/>
                  </a:cubicBezTo>
                  <a:lnTo>
                    <a:pt x="1453875" y="2150575"/>
                  </a:lnTo>
                  <a:cubicBezTo>
                    <a:pt x="1456726" y="2143336"/>
                    <a:pt x="1453115" y="2135145"/>
                    <a:pt x="1445894" y="2132097"/>
                  </a:cubicBezTo>
                  <a:cubicBezTo>
                    <a:pt x="1289678" y="2067898"/>
                    <a:pt x="1145625" y="1922547"/>
                    <a:pt x="1017536" y="1700043"/>
                  </a:cubicBezTo>
                  <a:cubicBezTo>
                    <a:pt x="994066" y="1659181"/>
                    <a:pt x="973351" y="1619652"/>
                    <a:pt x="955487" y="1583076"/>
                  </a:cubicBezTo>
                  <a:lnTo>
                    <a:pt x="583098" y="1705948"/>
                  </a:lnTo>
                  <a:lnTo>
                    <a:pt x="566849" y="1690042"/>
                  </a:lnTo>
                  <a:cubicBezTo>
                    <a:pt x="87655" y="1220745"/>
                    <a:pt x="145523" y="775451"/>
                    <a:pt x="148184" y="756687"/>
                  </a:cubicBezTo>
                  <a:lnTo>
                    <a:pt x="151510" y="733731"/>
                  </a:lnTo>
                  <a:lnTo>
                    <a:pt x="252518" y="700394"/>
                  </a:lnTo>
                  <a:cubicBezTo>
                    <a:pt x="367684" y="662389"/>
                    <a:pt x="469072" y="591237"/>
                    <a:pt x="544044" y="495797"/>
                  </a:cubicBezTo>
                  <a:lnTo>
                    <a:pt x="545849" y="493511"/>
                  </a:lnTo>
                  <a:cubicBezTo>
                    <a:pt x="596591" y="425598"/>
                    <a:pt x="611224" y="336158"/>
                    <a:pt x="584618" y="254814"/>
                  </a:cubicBezTo>
                  <a:cubicBezTo>
                    <a:pt x="561338" y="183853"/>
                    <a:pt x="508696" y="126132"/>
                    <a:pt x="440375" y="96318"/>
                  </a:cubicBezTo>
                  <a:cubicBezTo>
                    <a:pt x="371009" y="66124"/>
                    <a:pt x="294612" y="67267"/>
                    <a:pt x="225246" y="99366"/>
                  </a:cubicBezTo>
                  <a:cubicBezTo>
                    <a:pt x="123953" y="146325"/>
                    <a:pt x="62854" y="257386"/>
                    <a:pt x="76728" y="369400"/>
                  </a:cubicBezTo>
                  <a:cubicBezTo>
                    <a:pt x="90601" y="481128"/>
                    <a:pt x="173840" y="515037"/>
                    <a:pt x="261355" y="537135"/>
                  </a:cubicBezTo>
                  <a:cubicBezTo>
                    <a:pt x="279219" y="513513"/>
                    <a:pt x="310766" y="459697"/>
                    <a:pt x="307250" y="407881"/>
                  </a:cubicBezTo>
                  <a:cubicBezTo>
                    <a:pt x="304209" y="363114"/>
                    <a:pt x="264965" y="302058"/>
                    <a:pt x="207477" y="269102"/>
                  </a:cubicBezTo>
                  <a:cubicBezTo>
                    <a:pt x="200731" y="265197"/>
                    <a:pt x="198450" y="256529"/>
                    <a:pt x="201966" y="249480"/>
                  </a:cubicBezTo>
                  <a:lnTo>
                    <a:pt x="206147" y="241194"/>
                  </a:lnTo>
                  <a:cubicBezTo>
                    <a:pt x="209853" y="233859"/>
                    <a:pt x="218975" y="230811"/>
                    <a:pt x="226292" y="234621"/>
                  </a:cubicBezTo>
                  <a:cubicBezTo>
                    <a:pt x="304304" y="275293"/>
                    <a:pt x="350960" y="329014"/>
                    <a:pt x="365023" y="394260"/>
                  </a:cubicBezTo>
                  <a:cubicBezTo>
                    <a:pt x="388493" y="503131"/>
                    <a:pt x="309150" y="599619"/>
                    <a:pt x="305825" y="603715"/>
                  </a:cubicBezTo>
                  <a:lnTo>
                    <a:pt x="290906" y="621622"/>
                  </a:lnTo>
                  <a:lnTo>
                    <a:pt x="257269" y="613431"/>
                  </a:lnTo>
                  <a:cubicBezTo>
                    <a:pt x="181726" y="595333"/>
                    <a:pt x="24656" y="557614"/>
                    <a:pt x="2516" y="378830"/>
                  </a:cubicBezTo>
                  <a:cubicBezTo>
                    <a:pt x="-15348" y="234907"/>
                    <a:pt x="63329" y="92032"/>
                    <a:pt x="193889" y="31548"/>
                  </a:cubicBezTo>
                  <a:cubicBezTo>
                    <a:pt x="281594" y="-9123"/>
                    <a:pt x="382317" y="-10552"/>
                    <a:pt x="470117" y="27738"/>
                  </a:cubicBezTo>
                  <a:cubicBezTo>
                    <a:pt x="558107" y="66029"/>
                    <a:pt x="625667" y="140324"/>
                    <a:pt x="655694" y="231573"/>
                  </a:cubicBezTo>
                  <a:cubicBezTo>
                    <a:pt x="689997" y="336063"/>
                    <a:pt x="671183" y="451125"/>
                    <a:pt x="605238" y="539326"/>
                  </a:cubicBezTo>
                  <a:lnTo>
                    <a:pt x="602957" y="542279"/>
                  </a:lnTo>
                  <a:cubicBezTo>
                    <a:pt x="519718" y="649054"/>
                    <a:pt x="406833" y="728588"/>
                    <a:pt x="278458" y="770974"/>
                  </a:cubicBezTo>
                  <a:lnTo>
                    <a:pt x="220590" y="790024"/>
                  </a:lnTo>
                  <a:cubicBezTo>
                    <a:pt x="216504" y="882036"/>
                    <a:pt x="227622" y="1243319"/>
                    <a:pt x="603052" y="1620604"/>
                  </a:cubicBezTo>
                  <a:lnTo>
                    <a:pt x="923655" y="1514877"/>
                  </a:lnTo>
                  <a:cubicBezTo>
                    <a:pt x="890873" y="1441058"/>
                    <a:pt x="873769" y="1390861"/>
                    <a:pt x="872533" y="1387337"/>
                  </a:cubicBezTo>
                  <a:lnTo>
                    <a:pt x="615595" y="604858"/>
                  </a:lnTo>
                  <a:lnTo>
                    <a:pt x="904271" y="509608"/>
                  </a:lnTo>
                  <a:cubicBezTo>
                    <a:pt x="951781" y="493892"/>
                    <a:pt x="1003663" y="493320"/>
                    <a:pt x="1050319" y="511513"/>
                  </a:cubicBezTo>
                  <a:cubicBezTo>
                    <a:pt x="1109897" y="534849"/>
                    <a:pt x="1154367" y="582093"/>
                    <a:pt x="1174037" y="641910"/>
                  </a:cubicBezTo>
                  <a:lnTo>
                    <a:pt x="1365980" y="1226460"/>
                  </a:lnTo>
                  <a:cubicBezTo>
                    <a:pt x="1385650" y="1286372"/>
                    <a:pt x="1377858" y="1350856"/>
                    <a:pt x="1343745" y="1405053"/>
                  </a:cubicBezTo>
                  <a:cubicBezTo>
                    <a:pt x="1317044" y="1447535"/>
                    <a:pt x="1274950" y="1477920"/>
                    <a:pt x="1227344" y="1493541"/>
                  </a:cubicBezTo>
                  <a:lnTo>
                    <a:pt x="1027609" y="1559454"/>
                  </a:lnTo>
                  <a:cubicBezTo>
                    <a:pt x="1114743" y="1735381"/>
                    <a:pt x="1267538" y="1978649"/>
                    <a:pt x="1475730" y="2063422"/>
                  </a:cubicBezTo>
                  <a:cubicBezTo>
                    <a:pt x="1520296" y="2081519"/>
                    <a:pt x="1541200" y="2133049"/>
                    <a:pt x="1523716" y="2177912"/>
                  </a:cubicBezTo>
                  <a:lnTo>
                    <a:pt x="1477251" y="2296974"/>
                  </a:lnTo>
                  <a:cubicBezTo>
                    <a:pt x="1463568" y="2332027"/>
                    <a:pt x="1430310" y="2353839"/>
                    <a:pt x="1394392" y="2353839"/>
                  </a:cubicBezTo>
                  <a:close/>
                  <a:moveTo>
                    <a:pt x="709856" y="652293"/>
                  </a:moveTo>
                  <a:lnTo>
                    <a:pt x="943324" y="1363239"/>
                  </a:lnTo>
                  <a:cubicBezTo>
                    <a:pt x="943895" y="1364858"/>
                    <a:pt x="961569" y="1416102"/>
                    <a:pt x="995206" y="1490874"/>
                  </a:cubicBezTo>
                  <a:lnTo>
                    <a:pt x="1208815" y="1420389"/>
                  </a:lnTo>
                  <a:cubicBezTo>
                    <a:pt x="1243023" y="1409054"/>
                    <a:pt x="1270864" y="1385051"/>
                    <a:pt x="1287113" y="1352856"/>
                  </a:cubicBezTo>
                  <a:cubicBezTo>
                    <a:pt x="1303361" y="1320567"/>
                    <a:pt x="1306117" y="1283896"/>
                    <a:pt x="1294809" y="1249606"/>
                  </a:cubicBezTo>
                  <a:lnTo>
                    <a:pt x="1102866" y="665056"/>
                  </a:lnTo>
                  <a:cubicBezTo>
                    <a:pt x="1091558" y="630766"/>
                    <a:pt x="1067708" y="602858"/>
                    <a:pt x="1035495" y="586570"/>
                  </a:cubicBezTo>
                  <a:cubicBezTo>
                    <a:pt x="1003378" y="570282"/>
                    <a:pt x="966795" y="567520"/>
                    <a:pt x="932492" y="578855"/>
                  </a:cubicBezTo>
                  <a:lnTo>
                    <a:pt x="709951" y="652293"/>
                  </a:lnTo>
                  <a:close/>
                </a:path>
              </a:pathLst>
            </a:custGeom>
            <a:grpFill/>
            <a:ln w="9491" cap="flat">
              <a:noFill/>
              <a:prstDash val="solid"/>
              <a:miter/>
            </a:ln>
          </p:spPr>
          <p:txBody>
            <a:bodyPr rtlCol="0" anchor="ctr"/>
            <a:lstStyle/>
            <a:p>
              <a:endParaRPr lang="en-SA"/>
            </a:p>
          </p:txBody>
        </p:sp>
        <p:sp>
          <p:nvSpPr>
            <p:cNvPr id="5" name="Freeform 6">
              <a:extLst>
                <a:ext uri="{FF2B5EF4-FFF2-40B4-BE49-F238E27FC236}">
                  <a16:creationId xmlns:a16="http://schemas.microsoft.com/office/drawing/2014/main" id="{185E6D8B-948B-C480-EE10-98B852B7464F}"/>
                </a:ext>
              </a:extLst>
            </p:cNvPr>
            <p:cNvSpPr/>
            <p:nvPr/>
          </p:nvSpPr>
          <p:spPr>
            <a:xfrm>
              <a:off x="6408792" y="2131710"/>
              <a:ext cx="1006182" cy="713502"/>
            </a:xfrm>
            <a:custGeom>
              <a:avLst/>
              <a:gdLst>
                <a:gd name="connsiteX0" fmla="*/ 743182 w 1006182"/>
                <a:gd name="connsiteY0" fmla="*/ 713503 h 713502"/>
                <a:gd name="connsiteX1" fmla="*/ 491565 w 1006182"/>
                <a:gd name="connsiteY1" fmla="*/ 531956 h 713502"/>
                <a:gd name="connsiteX2" fmla="*/ 446049 w 1006182"/>
                <a:gd name="connsiteY2" fmla="*/ 417561 h 713502"/>
                <a:gd name="connsiteX3" fmla="*/ 205740 w 1006182"/>
                <a:gd name="connsiteY3" fmla="*/ 296022 h 713502"/>
                <a:gd name="connsiteX4" fmla="*/ 84492 w 1006182"/>
                <a:gd name="connsiteY4" fmla="*/ 536909 h 713502"/>
                <a:gd name="connsiteX5" fmla="*/ 13416 w 1006182"/>
                <a:gd name="connsiteY5" fmla="*/ 560341 h 713502"/>
                <a:gd name="connsiteX6" fmla="*/ 28525 w 1006182"/>
                <a:gd name="connsiteY6" fmla="*/ 357553 h 713502"/>
                <a:gd name="connsiteX7" fmla="*/ 182365 w 1006182"/>
                <a:gd name="connsiteY7" fmla="*/ 224870 h 713502"/>
                <a:gd name="connsiteX8" fmla="*/ 516650 w 1006182"/>
                <a:gd name="connsiteY8" fmla="*/ 393082 h 713502"/>
                <a:gd name="connsiteX9" fmla="*/ 562166 w 1006182"/>
                <a:gd name="connsiteY9" fmla="*/ 507477 h 713502"/>
                <a:gd name="connsiteX10" fmla="*/ 702418 w 1006182"/>
                <a:gd name="connsiteY10" fmla="*/ 634540 h 713502"/>
                <a:gd name="connsiteX11" fmla="*/ 757055 w 1006182"/>
                <a:gd name="connsiteY11" fmla="*/ 638350 h 713502"/>
                <a:gd name="connsiteX12" fmla="*/ 912890 w 1006182"/>
                <a:gd name="connsiteY12" fmla="*/ 533766 h 713502"/>
                <a:gd name="connsiteX13" fmla="*/ 923723 w 1006182"/>
                <a:gd name="connsiteY13" fmla="*/ 388129 h 713502"/>
                <a:gd name="connsiteX14" fmla="*/ 807417 w 1006182"/>
                <a:gd name="connsiteY14" fmla="*/ 33799 h 713502"/>
                <a:gd name="connsiteX15" fmla="*/ 816919 w 1006182"/>
                <a:gd name="connsiteY15" fmla="*/ 14844 h 713502"/>
                <a:gd name="connsiteX16" fmla="*/ 859583 w 1006182"/>
                <a:gd name="connsiteY16" fmla="*/ 747 h 713502"/>
                <a:gd name="connsiteX17" fmla="*/ 878493 w 1006182"/>
                <a:gd name="connsiteY17" fmla="*/ 10272 h 713502"/>
                <a:gd name="connsiteX18" fmla="*/ 992709 w 1006182"/>
                <a:gd name="connsiteY18" fmla="*/ 358125 h 713502"/>
                <a:gd name="connsiteX19" fmla="*/ 825091 w 1006182"/>
                <a:gd name="connsiteY19" fmla="*/ 700453 h 713502"/>
                <a:gd name="connsiteX20" fmla="*/ 743277 w 1006182"/>
                <a:gd name="connsiteY20" fmla="*/ 713503 h 71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6182" h="713502">
                  <a:moveTo>
                    <a:pt x="743182" y="713503"/>
                  </a:moveTo>
                  <a:cubicBezTo>
                    <a:pt x="632197" y="713503"/>
                    <a:pt x="528528" y="643018"/>
                    <a:pt x="491565" y="531956"/>
                  </a:cubicBezTo>
                  <a:lnTo>
                    <a:pt x="446049" y="417561"/>
                  </a:lnTo>
                  <a:cubicBezTo>
                    <a:pt x="413267" y="317644"/>
                    <a:pt x="305417" y="263065"/>
                    <a:pt x="205740" y="296022"/>
                  </a:cubicBezTo>
                  <a:cubicBezTo>
                    <a:pt x="106062" y="328883"/>
                    <a:pt x="51615" y="436992"/>
                    <a:pt x="84492" y="536909"/>
                  </a:cubicBezTo>
                  <a:lnTo>
                    <a:pt x="13416" y="560341"/>
                  </a:lnTo>
                  <a:cubicBezTo>
                    <a:pt x="-8724" y="492904"/>
                    <a:pt x="-3308" y="420895"/>
                    <a:pt x="28525" y="357553"/>
                  </a:cubicBezTo>
                  <a:cubicBezTo>
                    <a:pt x="60452" y="294212"/>
                    <a:pt x="115089" y="247063"/>
                    <a:pt x="182365" y="224870"/>
                  </a:cubicBezTo>
                  <a:cubicBezTo>
                    <a:pt x="320811" y="179150"/>
                    <a:pt x="470565" y="254588"/>
                    <a:pt x="516650" y="393082"/>
                  </a:cubicBezTo>
                  <a:lnTo>
                    <a:pt x="562166" y="507477"/>
                  </a:lnTo>
                  <a:cubicBezTo>
                    <a:pt x="582976" y="570818"/>
                    <a:pt x="634382" y="618634"/>
                    <a:pt x="702418" y="634540"/>
                  </a:cubicBezTo>
                  <a:cubicBezTo>
                    <a:pt x="720282" y="638731"/>
                    <a:pt x="738811" y="639970"/>
                    <a:pt x="757055" y="638350"/>
                  </a:cubicBezTo>
                  <a:cubicBezTo>
                    <a:pt x="825946" y="632254"/>
                    <a:pt x="883149" y="592821"/>
                    <a:pt x="912890" y="533766"/>
                  </a:cubicBezTo>
                  <a:cubicBezTo>
                    <a:pt x="935791" y="488236"/>
                    <a:pt x="939687" y="436516"/>
                    <a:pt x="923723" y="388129"/>
                  </a:cubicBezTo>
                  <a:lnTo>
                    <a:pt x="807417" y="33799"/>
                  </a:lnTo>
                  <a:cubicBezTo>
                    <a:pt x="804851" y="25893"/>
                    <a:pt x="809127" y="17416"/>
                    <a:pt x="816919" y="14844"/>
                  </a:cubicBezTo>
                  <a:lnTo>
                    <a:pt x="859583" y="747"/>
                  </a:lnTo>
                  <a:cubicBezTo>
                    <a:pt x="867470" y="-1825"/>
                    <a:pt x="875927" y="2461"/>
                    <a:pt x="878493" y="10272"/>
                  </a:cubicBezTo>
                  <a:lnTo>
                    <a:pt x="992709" y="358125"/>
                  </a:lnTo>
                  <a:cubicBezTo>
                    <a:pt x="1038414" y="497476"/>
                    <a:pt x="964202" y="655019"/>
                    <a:pt x="825091" y="700453"/>
                  </a:cubicBezTo>
                  <a:cubicBezTo>
                    <a:pt x="797914" y="709312"/>
                    <a:pt x="770358" y="713503"/>
                    <a:pt x="743277" y="713503"/>
                  </a:cubicBezTo>
                  <a:close/>
                </a:path>
              </a:pathLst>
            </a:custGeom>
            <a:grpFill/>
            <a:ln w="9491" cap="flat">
              <a:noFill/>
              <a:prstDash val="solid"/>
              <a:miter/>
            </a:ln>
          </p:spPr>
          <p:txBody>
            <a:bodyPr rtlCol="0" anchor="ctr"/>
            <a:lstStyle/>
            <a:p>
              <a:endParaRPr lang="en-SA"/>
            </a:p>
          </p:txBody>
        </p:sp>
        <p:sp>
          <p:nvSpPr>
            <p:cNvPr id="6" name="Freeform 7">
              <a:extLst>
                <a:ext uri="{FF2B5EF4-FFF2-40B4-BE49-F238E27FC236}">
                  <a16:creationId xmlns:a16="http://schemas.microsoft.com/office/drawing/2014/main" id="{9E31681C-19D1-23AA-9112-ED9A603D0FDB}"/>
                </a:ext>
              </a:extLst>
            </p:cNvPr>
            <p:cNvSpPr/>
            <p:nvPr/>
          </p:nvSpPr>
          <p:spPr>
            <a:xfrm>
              <a:off x="6824245" y="4185189"/>
              <a:ext cx="345069" cy="557307"/>
            </a:xfrm>
            <a:custGeom>
              <a:avLst/>
              <a:gdLst>
                <a:gd name="connsiteX0" fmla="*/ 123243 w 345069"/>
                <a:gd name="connsiteY0" fmla="*/ 557308 h 557307"/>
                <a:gd name="connsiteX1" fmla="*/ 114976 w 345069"/>
                <a:gd name="connsiteY1" fmla="*/ 556927 h 557307"/>
                <a:gd name="connsiteX2" fmla="*/ 33733 w 345069"/>
                <a:gd name="connsiteY2" fmla="*/ 496157 h 557307"/>
                <a:gd name="connsiteX3" fmla="*/ 2090 w 345069"/>
                <a:gd name="connsiteY3" fmla="*/ 226600 h 557307"/>
                <a:gd name="connsiteX4" fmla="*/ 76587 w 345069"/>
                <a:gd name="connsiteY4" fmla="*/ 233363 h 557307"/>
                <a:gd name="connsiteX5" fmla="*/ 103478 w 345069"/>
                <a:gd name="connsiteY5" fmla="*/ 469011 h 557307"/>
                <a:gd name="connsiteX6" fmla="*/ 121247 w 345069"/>
                <a:gd name="connsiteY6" fmla="*/ 482251 h 557307"/>
                <a:gd name="connsiteX7" fmla="*/ 141582 w 345069"/>
                <a:gd name="connsiteY7" fmla="*/ 471868 h 557307"/>
                <a:gd name="connsiteX8" fmla="*/ 257128 w 345069"/>
                <a:gd name="connsiteY8" fmla="*/ 278130 h 557307"/>
                <a:gd name="connsiteX9" fmla="*/ 266821 w 345069"/>
                <a:gd name="connsiteY9" fmla="*/ 206216 h 557307"/>
                <a:gd name="connsiteX10" fmla="*/ 221685 w 345069"/>
                <a:gd name="connsiteY10" fmla="*/ 149542 h 557307"/>
                <a:gd name="connsiteX11" fmla="*/ 66515 w 345069"/>
                <a:gd name="connsiteY11" fmla="*/ 66104 h 557307"/>
                <a:gd name="connsiteX12" fmla="*/ 101863 w 345069"/>
                <a:gd name="connsiteY12" fmla="*/ 0 h 557307"/>
                <a:gd name="connsiteX13" fmla="*/ 257033 w 345069"/>
                <a:gd name="connsiteY13" fmla="*/ 83439 h 557307"/>
                <a:gd name="connsiteX14" fmla="*/ 338942 w 345069"/>
                <a:gd name="connsiteY14" fmla="*/ 186214 h 557307"/>
                <a:gd name="connsiteX15" fmla="*/ 321363 w 345069"/>
                <a:gd name="connsiteY15" fmla="*/ 316516 h 557307"/>
                <a:gd name="connsiteX16" fmla="*/ 205817 w 345069"/>
                <a:gd name="connsiteY16" fmla="*/ 510254 h 557307"/>
                <a:gd name="connsiteX17" fmla="*/ 123338 w 345069"/>
                <a:gd name="connsiteY17" fmla="*/ 557213 h 55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069" h="557307">
                  <a:moveTo>
                    <a:pt x="123243" y="557308"/>
                  </a:moveTo>
                  <a:cubicBezTo>
                    <a:pt x="120487" y="557308"/>
                    <a:pt x="117732" y="557213"/>
                    <a:pt x="114976" y="556927"/>
                  </a:cubicBezTo>
                  <a:cubicBezTo>
                    <a:pt x="78203" y="553784"/>
                    <a:pt x="47036" y="530543"/>
                    <a:pt x="33733" y="496157"/>
                  </a:cubicBezTo>
                  <a:cubicBezTo>
                    <a:pt x="-11213" y="380238"/>
                    <a:pt x="1520" y="232791"/>
                    <a:pt x="2090" y="226600"/>
                  </a:cubicBezTo>
                  <a:lnTo>
                    <a:pt x="76587" y="233363"/>
                  </a:lnTo>
                  <a:cubicBezTo>
                    <a:pt x="76492" y="234696"/>
                    <a:pt x="64900" y="369760"/>
                    <a:pt x="103478" y="469011"/>
                  </a:cubicBezTo>
                  <a:cubicBezTo>
                    <a:pt x="107754" y="479965"/>
                    <a:pt x="117352" y="481870"/>
                    <a:pt x="121247" y="482251"/>
                  </a:cubicBezTo>
                  <a:cubicBezTo>
                    <a:pt x="125143" y="482536"/>
                    <a:pt x="135406" y="482251"/>
                    <a:pt x="141582" y="471868"/>
                  </a:cubicBezTo>
                  <a:lnTo>
                    <a:pt x="257128" y="278130"/>
                  </a:lnTo>
                  <a:cubicBezTo>
                    <a:pt x="270146" y="256318"/>
                    <a:pt x="273567" y="230791"/>
                    <a:pt x="266821" y="206216"/>
                  </a:cubicBezTo>
                  <a:cubicBezTo>
                    <a:pt x="260074" y="181737"/>
                    <a:pt x="244015" y="161544"/>
                    <a:pt x="221685" y="149542"/>
                  </a:cubicBezTo>
                  <a:lnTo>
                    <a:pt x="66515" y="66104"/>
                  </a:lnTo>
                  <a:lnTo>
                    <a:pt x="101863" y="0"/>
                  </a:lnTo>
                  <a:lnTo>
                    <a:pt x="257033" y="83439"/>
                  </a:lnTo>
                  <a:cubicBezTo>
                    <a:pt x="297608" y="105251"/>
                    <a:pt x="326684" y="141732"/>
                    <a:pt x="338942" y="186214"/>
                  </a:cubicBezTo>
                  <a:cubicBezTo>
                    <a:pt x="351200" y="230696"/>
                    <a:pt x="344928" y="276987"/>
                    <a:pt x="321363" y="316516"/>
                  </a:cubicBezTo>
                  <a:lnTo>
                    <a:pt x="205817" y="510254"/>
                  </a:lnTo>
                  <a:cubicBezTo>
                    <a:pt x="188238" y="539782"/>
                    <a:pt x="157166" y="557213"/>
                    <a:pt x="123338" y="557213"/>
                  </a:cubicBezTo>
                  <a:close/>
                </a:path>
              </a:pathLst>
            </a:custGeom>
            <a:grpFill/>
            <a:ln w="9491" cap="flat">
              <a:noFill/>
              <a:prstDash val="solid"/>
              <a:miter/>
            </a:ln>
          </p:spPr>
          <p:txBody>
            <a:bodyPr rtlCol="0" anchor="ctr"/>
            <a:lstStyle/>
            <a:p>
              <a:endParaRPr lang="en-SA"/>
            </a:p>
          </p:txBody>
        </p:sp>
        <p:sp>
          <p:nvSpPr>
            <p:cNvPr id="7" name="Freeform 8">
              <a:extLst>
                <a:ext uri="{FF2B5EF4-FFF2-40B4-BE49-F238E27FC236}">
                  <a16:creationId xmlns:a16="http://schemas.microsoft.com/office/drawing/2014/main" id="{CEE00341-6B8F-E92D-CBC2-C761B7D69A1C}"/>
                </a:ext>
              </a:extLst>
            </p:cNvPr>
            <p:cNvSpPr/>
            <p:nvPr/>
          </p:nvSpPr>
          <p:spPr>
            <a:xfrm>
              <a:off x="4997930" y="2959331"/>
              <a:ext cx="1063904" cy="400136"/>
            </a:xfrm>
            <a:custGeom>
              <a:avLst/>
              <a:gdLst>
                <a:gd name="connsiteX0" fmla="*/ 463230 w 1063904"/>
                <a:gd name="connsiteY0" fmla="*/ 400136 h 400136"/>
                <a:gd name="connsiteX1" fmla="*/ 25561 w 1063904"/>
                <a:gd name="connsiteY1" fmla="*/ 326889 h 400136"/>
                <a:gd name="connsiteX2" fmla="*/ 0 w 1063904"/>
                <a:gd name="connsiteY2" fmla="*/ 314792 h 400136"/>
                <a:gd name="connsiteX3" fmla="*/ 40764 w 1063904"/>
                <a:gd name="connsiteY3" fmla="*/ 68476 h 400136"/>
                <a:gd name="connsiteX4" fmla="*/ 80293 w 1063904"/>
                <a:gd name="connsiteY4" fmla="*/ 78763 h 400136"/>
                <a:gd name="connsiteX5" fmla="*/ 952972 w 1063904"/>
                <a:gd name="connsiteY5" fmla="*/ 658 h 400136"/>
                <a:gd name="connsiteX6" fmla="*/ 971501 w 1063904"/>
                <a:gd name="connsiteY6" fmla="*/ 10278 h 400136"/>
                <a:gd name="connsiteX7" fmla="*/ 985564 w 1063904"/>
                <a:gd name="connsiteY7" fmla="*/ 53045 h 400136"/>
                <a:gd name="connsiteX8" fmla="*/ 975872 w 1063904"/>
                <a:gd name="connsiteY8" fmla="*/ 72000 h 400136"/>
                <a:gd name="connsiteX9" fmla="*/ 669047 w 1063904"/>
                <a:gd name="connsiteY9" fmla="*/ 146009 h 400136"/>
                <a:gd name="connsiteX10" fmla="*/ 101388 w 1063904"/>
                <a:gd name="connsiteY10" fmla="*/ 160487 h 400136"/>
                <a:gd name="connsiteX11" fmla="*/ 83429 w 1063904"/>
                <a:gd name="connsiteY11" fmla="*/ 269072 h 400136"/>
                <a:gd name="connsiteX12" fmla="*/ 1032124 w 1063904"/>
                <a:gd name="connsiteY12" fmla="*/ 238592 h 400136"/>
                <a:gd name="connsiteX13" fmla="*/ 1050654 w 1063904"/>
                <a:gd name="connsiteY13" fmla="*/ 248689 h 400136"/>
                <a:gd name="connsiteX14" fmla="*/ 1063292 w 1063904"/>
                <a:gd name="connsiteY14" fmla="*/ 291837 h 400136"/>
                <a:gd name="connsiteX15" fmla="*/ 1052934 w 1063904"/>
                <a:gd name="connsiteY15" fmla="*/ 310601 h 400136"/>
                <a:gd name="connsiteX16" fmla="*/ 463325 w 1063904"/>
                <a:gd name="connsiteY16" fmla="*/ 400136 h 4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3904" h="400136">
                  <a:moveTo>
                    <a:pt x="463230" y="400136"/>
                  </a:moveTo>
                  <a:cubicBezTo>
                    <a:pt x="185482" y="400136"/>
                    <a:pt x="35253" y="331461"/>
                    <a:pt x="25561" y="326889"/>
                  </a:cubicBezTo>
                  <a:lnTo>
                    <a:pt x="0" y="314792"/>
                  </a:lnTo>
                  <a:lnTo>
                    <a:pt x="40764" y="68476"/>
                  </a:lnTo>
                  <a:lnTo>
                    <a:pt x="80293" y="78763"/>
                  </a:lnTo>
                  <a:cubicBezTo>
                    <a:pt x="400136" y="161821"/>
                    <a:pt x="866692" y="27137"/>
                    <a:pt x="952972" y="658"/>
                  </a:cubicBezTo>
                  <a:cubicBezTo>
                    <a:pt x="960763" y="-1724"/>
                    <a:pt x="968935" y="2563"/>
                    <a:pt x="971501" y="10278"/>
                  </a:cubicBezTo>
                  <a:lnTo>
                    <a:pt x="985564" y="53045"/>
                  </a:lnTo>
                  <a:cubicBezTo>
                    <a:pt x="988129" y="60951"/>
                    <a:pt x="983854" y="69523"/>
                    <a:pt x="975872" y="72000"/>
                  </a:cubicBezTo>
                  <a:cubicBezTo>
                    <a:pt x="936058" y="84382"/>
                    <a:pt x="818611" y="118958"/>
                    <a:pt x="669047" y="146009"/>
                  </a:cubicBezTo>
                  <a:cubicBezTo>
                    <a:pt x="443656" y="186776"/>
                    <a:pt x="252947" y="191539"/>
                    <a:pt x="101388" y="160487"/>
                  </a:cubicBezTo>
                  <a:lnTo>
                    <a:pt x="83429" y="269072"/>
                  </a:lnTo>
                  <a:cubicBezTo>
                    <a:pt x="174840" y="300981"/>
                    <a:pt x="505135" y="389754"/>
                    <a:pt x="1032124" y="238592"/>
                  </a:cubicBezTo>
                  <a:cubicBezTo>
                    <a:pt x="1040011" y="236306"/>
                    <a:pt x="1048373" y="240783"/>
                    <a:pt x="1050654" y="248689"/>
                  </a:cubicBezTo>
                  <a:lnTo>
                    <a:pt x="1063292" y="291837"/>
                  </a:lnTo>
                  <a:cubicBezTo>
                    <a:pt x="1065667" y="299838"/>
                    <a:pt x="1060916" y="308315"/>
                    <a:pt x="1052934" y="310601"/>
                  </a:cubicBezTo>
                  <a:cubicBezTo>
                    <a:pt x="817471" y="378229"/>
                    <a:pt x="620016" y="400136"/>
                    <a:pt x="463325" y="400136"/>
                  </a:cubicBezTo>
                  <a:close/>
                </a:path>
              </a:pathLst>
            </a:custGeom>
            <a:grpFill/>
            <a:ln w="9491" cap="flat">
              <a:noFill/>
              <a:prstDash val="solid"/>
              <a:miter/>
            </a:ln>
          </p:spPr>
          <p:txBody>
            <a:bodyPr rtlCol="0" anchor="ctr"/>
            <a:lstStyle/>
            <a:p>
              <a:endParaRPr lang="en-SA"/>
            </a:p>
          </p:txBody>
        </p:sp>
        <p:sp>
          <p:nvSpPr>
            <p:cNvPr id="8" name="Freeform 10">
              <a:extLst>
                <a:ext uri="{FF2B5EF4-FFF2-40B4-BE49-F238E27FC236}">
                  <a16:creationId xmlns:a16="http://schemas.microsoft.com/office/drawing/2014/main" id="{A0CA43B6-A8EE-272A-38FE-14407C826182}"/>
                </a:ext>
              </a:extLst>
            </p:cNvPr>
            <p:cNvSpPr/>
            <p:nvPr/>
          </p:nvSpPr>
          <p:spPr>
            <a:xfrm>
              <a:off x="4775141" y="2987078"/>
              <a:ext cx="336054" cy="298188"/>
            </a:xfrm>
            <a:custGeom>
              <a:avLst/>
              <a:gdLst>
                <a:gd name="connsiteX0" fmla="*/ 250630 w 336054"/>
                <a:gd name="connsiteY0" fmla="*/ 298094 h 298188"/>
                <a:gd name="connsiteX1" fmla="*/ 95080 w 336054"/>
                <a:gd name="connsiteY1" fmla="*/ 245516 h 298188"/>
                <a:gd name="connsiteX2" fmla="*/ 5285 w 336054"/>
                <a:gd name="connsiteY2" fmla="*/ 86353 h 298188"/>
                <a:gd name="connsiteX3" fmla="*/ 70470 w 336054"/>
                <a:gd name="connsiteY3" fmla="*/ 12629 h 298188"/>
                <a:gd name="connsiteX4" fmla="*/ 170052 w 336054"/>
                <a:gd name="connsiteY4" fmla="*/ 6533 h 298188"/>
                <a:gd name="connsiteX5" fmla="*/ 171953 w 336054"/>
                <a:gd name="connsiteY5" fmla="*/ 7200 h 298188"/>
                <a:gd name="connsiteX6" fmla="*/ 336055 w 336054"/>
                <a:gd name="connsiteY6" fmla="*/ 68065 h 298188"/>
                <a:gd name="connsiteX7" fmla="*/ 310114 w 336054"/>
                <a:gd name="connsiteY7" fmla="*/ 138359 h 298188"/>
                <a:gd name="connsiteX8" fmla="*/ 147057 w 336054"/>
                <a:gd name="connsiteY8" fmla="*/ 77876 h 298188"/>
                <a:gd name="connsiteX9" fmla="*/ 102112 w 336054"/>
                <a:gd name="connsiteY9" fmla="*/ 80638 h 298188"/>
                <a:gd name="connsiteX10" fmla="*/ 76646 w 336054"/>
                <a:gd name="connsiteY10" fmla="*/ 108641 h 298188"/>
                <a:gd name="connsiteX11" fmla="*/ 118075 w 336054"/>
                <a:gd name="connsiteY11" fmla="*/ 174269 h 298188"/>
                <a:gd name="connsiteX12" fmla="*/ 274481 w 336054"/>
                <a:gd name="connsiteY12" fmla="*/ 227132 h 298188"/>
                <a:gd name="connsiteX13" fmla="*/ 250535 w 336054"/>
                <a:gd name="connsiteY13" fmla="*/ 298189 h 29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054" h="298188">
                  <a:moveTo>
                    <a:pt x="250630" y="298094"/>
                  </a:moveTo>
                  <a:lnTo>
                    <a:pt x="95080" y="245516"/>
                  </a:lnTo>
                  <a:cubicBezTo>
                    <a:pt x="25524" y="223894"/>
                    <a:pt x="-15145" y="152361"/>
                    <a:pt x="5285" y="86353"/>
                  </a:cubicBezTo>
                  <a:cubicBezTo>
                    <a:pt x="15357" y="53777"/>
                    <a:pt x="38542" y="27584"/>
                    <a:pt x="70470" y="12629"/>
                  </a:cubicBezTo>
                  <a:cubicBezTo>
                    <a:pt x="101257" y="-1753"/>
                    <a:pt x="136605" y="-3944"/>
                    <a:pt x="170052" y="6533"/>
                  </a:cubicBezTo>
                  <a:lnTo>
                    <a:pt x="171953" y="7200"/>
                  </a:lnTo>
                  <a:lnTo>
                    <a:pt x="336055" y="68065"/>
                  </a:lnTo>
                  <a:lnTo>
                    <a:pt x="310114" y="138359"/>
                  </a:lnTo>
                  <a:lnTo>
                    <a:pt x="147057" y="77876"/>
                  </a:lnTo>
                  <a:cubicBezTo>
                    <a:pt x="131663" y="73304"/>
                    <a:pt x="115700" y="74256"/>
                    <a:pt x="102112" y="80638"/>
                  </a:cubicBezTo>
                  <a:cubicBezTo>
                    <a:pt x="89474" y="86543"/>
                    <a:pt x="80447" y="96545"/>
                    <a:pt x="76646" y="108641"/>
                  </a:cubicBezTo>
                  <a:cubicBezTo>
                    <a:pt x="68379" y="135121"/>
                    <a:pt x="87003" y="164553"/>
                    <a:pt x="118075" y="174269"/>
                  </a:cubicBezTo>
                  <a:lnTo>
                    <a:pt x="274481" y="227132"/>
                  </a:lnTo>
                  <a:lnTo>
                    <a:pt x="250535" y="298189"/>
                  </a:lnTo>
                  <a:close/>
                </a:path>
              </a:pathLst>
            </a:custGeom>
            <a:grpFill/>
            <a:ln w="9491" cap="flat">
              <a:noFill/>
              <a:prstDash val="solid"/>
              <a:miter/>
            </a:ln>
          </p:spPr>
          <p:txBody>
            <a:bodyPr rtlCol="0" anchor="ctr"/>
            <a:lstStyle/>
            <a:p>
              <a:endParaRPr lang="en-SA"/>
            </a:p>
          </p:txBody>
        </p:sp>
      </p:grpSp>
      <p:grpSp>
        <p:nvGrpSpPr>
          <p:cNvPr id="9" name="Graphic 35">
            <a:extLst>
              <a:ext uri="{FF2B5EF4-FFF2-40B4-BE49-F238E27FC236}">
                <a16:creationId xmlns:a16="http://schemas.microsoft.com/office/drawing/2014/main" id="{0A8CE871-B575-DB8A-199A-DDEF1606361F}"/>
              </a:ext>
            </a:extLst>
          </p:cNvPr>
          <p:cNvGrpSpPr/>
          <p:nvPr/>
        </p:nvGrpSpPr>
        <p:grpSpPr>
          <a:xfrm>
            <a:off x="8833277" y="2028244"/>
            <a:ext cx="404310" cy="705349"/>
            <a:chOff x="5334001" y="2101945"/>
            <a:chExt cx="1521187" cy="2653824"/>
          </a:xfrm>
          <a:solidFill>
            <a:srgbClr val="006BFD"/>
          </a:solidFill>
        </p:grpSpPr>
        <p:sp>
          <p:nvSpPr>
            <p:cNvPr id="10" name="Freeform 37">
              <a:extLst>
                <a:ext uri="{FF2B5EF4-FFF2-40B4-BE49-F238E27FC236}">
                  <a16:creationId xmlns:a16="http://schemas.microsoft.com/office/drawing/2014/main" id="{5490C1A7-8C93-B8AE-08EC-897E1AAF55A7}"/>
                </a:ext>
              </a:extLst>
            </p:cNvPr>
            <p:cNvSpPr/>
            <p:nvPr/>
          </p:nvSpPr>
          <p:spPr>
            <a:xfrm>
              <a:off x="5334001" y="2101945"/>
              <a:ext cx="1521187" cy="2408087"/>
            </a:xfrm>
            <a:custGeom>
              <a:avLst/>
              <a:gdLst>
                <a:gd name="connsiteX0" fmla="*/ 753426 w 1521187"/>
                <a:gd name="connsiteY0" fmla="*/ 2408088 h 2408087"/>
                <a:gd name="connsiteX1" fmla="*/ 426528 w 1521187"/>
                <a:gd name="connsiteY1" fmla="*/ 2370509 h 2408087"/>
                <a:gd name="connsiteX2" fmla="*/ 6666 w 1521187"/>
                <a:gd name="connsiteY2" fmla="*/ 2197742 h 2408087"/>
                <a:gd name="connsiteX3" fmla="*/ 2284 w 1521187"/>
                <a:gd name="connsiteY3" fmla="*/ 2177382 h 2408087"/>
                <a:gd name="connsiteX4" fmla="*/ 7237 w 1521187"/>
                <a:gd name="connsiteY4" fmla="*/ 2169391 h 2408087"/>
                <a:gd name="connsiteX5" fmla="*/ 27049 w 1521187"/>
                <a:gd name="connsiteY5" fmla="*/ 2164063 h 2408087"/>
                <a:gd name="connsiteX6" fmla="*/ 441387 w 1521187"/>
                <a:gd name="connsiteY6" fmla="*/ 2315520 h 2408087"/>
                <a:gd name="connsiteX7" fmla="*/ 1443131 w 1521187"/>
                <a:gd name="connsiteY7" fmla="*/ 2155786 h 2408087"/>
                <a:gd name="connsiteX8" fmla="*/ 1446084 w 1521187"/>
                <a:gd name="connsiteY8" fmla="*/ 2151505 h 2408087"/>
                <a:gd name="connsiteX9" fmla="*/ 1444274 w 1521187"/>
                <a:gd name="connsiteY9" fmla="*/ 2146558 h 2408087"/>
                <a:gd name="connsiteX10" fmla="*/ 1321783 w 1521187"/>
                <a:gd name="connsiteY10" fmla="*/ 2037437 h 2408087"/>
                <a:gd name="connsiteX11" fmla="*/ 1315496 w 1521187"/>
                <a:gd name="connsiteY11" fmla="*/ 2036676 h 2408087"/>
                <a:gd name="connsiteX12" fmla="*/ 154875 w 1521187"/>
                <a:gd name="connsiteY12" fmla="*/ 2004234 h 2408087"/>
                <a:gd name="connsiteX13" fmla="*/ 85628 w 1521187"/>
                <a:gd name="connsiteY13" fmla="*/ 1913570 h 2408087"/>
                <a:gd name="connsiteX14" fmla="*/ 120013 w 1521187"/>
                <a:gd name="connsiteY14" fmla="*/ 1804448 h 2408087"/>
                <a:gd name="connsiteX15" fmla="*/ 375378 w 1521187"/>
                <a:gd name="connsiteY15" fmla="*/ 1549388 h 2408087"/>
                <a:gd name="connsiteX16" fmla="*/ 431004 w 1521187"/>
                <a:gd name="connsiteY16" fmla="*/ 1413344 h 2408087"/>
                <a:gd name="connsiteX17" fmla="*/ 429004 w 1521187"/>
                <a:gd name="connsiteY17" fmla="*/ 457891 h 2408087"/>
                <a:gd name="connsiteX18" fmla="*/ 479201 w 1521187"/>
                <a:gd name="connsiteY18" fmla="*/ 270377 h 2408087"/>
                <a:gd name="connsiteX19" fmla="*/ 576832 w 1521187"/>
                <a:gd name="connsiteY19" fmla="*/ 101225 h 2408087"/>
                <a:gd name="connsiteX20" fmla="*/ 754664 w 1521187"/>
                <a:gd name="connsiteY20" fmla="*/ 0 h 2408087"/>
                <a:gd name="connsiteX21" fmla="*/ 931829 w 1521187"/>
                <a:gd name="connsiteY21" fmla="*/ 100083 h 2408087"/>
                <a:gd name="connsiteX22" fmla="*/ 1038033 w 1521187"/>
                <a:gd name="connsiteY22" fmla="*/ 262861 h 2408087"/>
                <a:gd name="connsiteX23" fmla="*/ 1098993 w 1521187"/>
                <a:gd name="connsiteY23" fmla="*/ 467785 h 2408087"/>
                <a:gd name="connsiteX24" fmla="*/ 1098993 w 1521187"/>
                <a:gd name="connsiteY24" fmla="*/ 1424474 h 2408087"/>
                <a:gd name="connsiteX25" fmla="*/ 1151952 w 1521187"/>
                <a:gd name="connsiteY25" fmla="*/ 1552908 h 2408087"/>
                <a:gd name="connsiteX26" fmla="*/ 1153190 w 1521187"/>
                <a:gd name="connsiteY26" fmla="*/ 1554145 h 2408087"/>
                <a:gd name="connsiteX27" fmla="*/ 1377218 w 1521187"/>
                <a:gd name="connsiteY27" fmla="*/ 1795886 h 2408087"/>
                <a:gd name="connsiteX28" fmla="*/ 1376361 w 1521187"/>
                <a:gd name="connsiteY28" fmla="*/ 1817006 h 2408087"/>
                <a:gd name="connsiteX29" fmla="*/ 1343309 w 1521187"/>
                <a:gd name="connsiteY29" fmla="*/ 1847545 h 2408087"/>
                <a:gd name="connsiteX30" fmla="*/ 1322163 w 1521187"/>
                <a:gd name="connsiteY30" fmla="*/ 1846689 h 2408087"/>
                <a:gd name="connsiteX31" fmla="*/ 1098707 w 1521187"/>
                <a:gd name="connsiteY31" fmla="*/ 1605614 h 2408087"/>
                <a:gd name="connsiteX32" fmla="*/ 1024031 w 1521187"/>
                <a:gd name="connsiteY32" fmla="*/ 1424189 h 2408087"/>
                <a:gd name="connsiteX33" fmla="*/ 1024031 w 1521187"/>
                <a:gd name="connsiteY33" fmla="*/ 467690 h 2408087"/>
                <a:gd name="connsiteX34" fmla="*/ 975263 w 1521187"/>
                <a:gd name="connsiteY34" fmla="*/ 303675 h 2408087"/>
                <a:gd name="connsiteX35" fmla="*/ 867916 w 1521187"/>
                <a:gd name="connsiteY35" fmla="*/ 138994 h 2408087"/>
                <a:gd name="connsiteX36" fmla="*/ 754759 w 1521187"/>
                <a:gd name="connsiteY36" fmla="*/ 74777 h 2408087"/>
                <a:gd name="connsiteX37" fmla="*/ 641602 w 1521187"/>
                <a:gd name="connsiteY37" fmla="*/ 138994 h 2408087"/>
                <a:gd name="connsiteX38" fmla="*/ 544257 w 1521187"/>
                <a:gd name="connsiteY38" fmla="*/ 307670 h 2408087"/>
                <a:gd name="connsiteX39" fmla="*/ 504061 w 1521187"/>
                <a:gd name="connsiteY39" fmla="*/ 457795 h 2408087"/>
                <a:gd name="connsiteX40" fmla="*/ 506061 w 1521187"/>
                <a:gd name="connsiteY40" fmla="*/ 1412582 h 2408087"/>
                <a:gd name="connsiteX41" fmla="*/ 428528 w 1521187"/>
                <a:gd name="connsiteY41" fmla="*/ 1602284 h 2408087"/>
                <a:gd name="connsiteX42" fmla="*/ 174496 w 1521187"/>
                <a:gd name="connsiteY42" fmla="*/ 1856012 h 2408087"/>
                <a:gd name="connsiteX43" fmla="*/ 158780 w 1521187"/>
                <a:gd name="connsiteY43" fmla="*/ 1892830 h 2408087"/>
                <a:gd name="connsiteX44" fmla="*/ 185259 w 1521187"/>
                <a:gd name="connsiteY44" fmla="*/ 1935451 h 2408087"/>
                <a:gd name="connsiteX45" fmla="*/ 1286159 w 1521187"/>
                <a:gd name="connsiteY45" fmla="*/ 1967797 h 2408087"/>
                <a:gd name="connsiteX46" fmla="*/ 1371789 w 1521187"/>
                <a:gd name="connsiteY46" fmla="*/ 1981592 h 2408087"/>
                <a:gd name="connsiteX47" fmla="*/ 1492947 w 1521187"/>
                <a:gd name="connsiteY47" fmla="*/ 2089572 h 2408087"/>
                <a:gd name="connsiteX48" fmla="*/ 1518759 w 1521187"/>
                <a:gd name="connsiteY48" fmla="*/ 2130861 h 2408087"/>
                <a:gd name="connsiteX49" fmla="*/ 1478183 w 1521187"/>
                <a:gd name="connsiteY49" fmla="*/ 2222096 h 2408087"/>
                <a:gd name="connsiteX50" fmla="*/ 753426 w 1521187"/>
                <a:gd name="connsiteY50" fmla="*/ 2408088 h 24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1187" h="2408087">
                  <a:moveTo>
                    <a:pt x="753426" y="2408088"/>
                  </a:moveTo>
                  <a:cubicBezTo>
                    <a:pt x="628267" y="2408088"/>
                    <a:pt x="517777" y="2391914"/>
                    <a:pt x="426528" y="2370509"/>
                  </a:cubicBezTo>
                  <a:cubicBezTo>
                    <a:pt x="199737" y="2317518"/>
                    <a:pt x="49052" y="2225712"/>
                    <a:pt x="6666" y="2197742"/>
                  </a:cubicBezTo>
                  <a:cubicBezTo>
                    <a:pt x="-97" y="2193270"/>
                    <a:pt x="-2002" y="2184327"/>
                    <a:pt x="2284" y="2177382"/>
                  </a:cubicBezTo>
                  <a:lnTo>
                    <a:pt x="7237" y="2169391"/>
                  </a:lnTo>
                  <a:cubicBezTo>
                    <a:pt x="11428" y="2162636"/>
                    <a:pt x="20001" y="2160353"/>
                    <a:pt x="27049" y="2164063"/>
                  </a:cubicBezTo>
                  <a:cubicBezTo>
                    <a:pt x="70959" y="2187467"/>
                    <a:pt x="228884" y="2266430"/>
                    <a:pt x="441387" y="2315520"/>
                  </a:cubicBezTo>
                  <a:cubicBezTo>
                    <a:pt x="671511" y="2368796"/>
                    <a:pt x="1036509" y="2370033"/>
                    <a:pt x="1443131" y="2155786"/>
                  </a:cubicBezTo>
                  <a:cubicBezTo>
                    <a:pt x="1444846" y="2154930"/>
                    <a:pt x="1445798" y="2153408"/>
                    <a:pt x="1446084" y="2151505"/>
                  </a:cubicBezTo>
                  <a:cubicBezTo>
                    <a:pt x="1446274" y="2149507"/>
                    <a:pt x="1445703" y="2147795"/>
                    <a:pt x="1444274" y="2146558"/>
                  </a:cubicBezTo>
                  <a:lnTo>
                    <a:pt x="1321783" y="2037437"/>
                  </a:lnTo>
                  <a:cubicBezTo>
                    <a:pt x="1320163" y="2036010"/>
                    <a:pt x="1317687" y="2035725"/>
                    <a:pt x="1315496" y="2036676"/>
                  </a:cubicBezTo>
                  <a:cubicBezTo>
                    <a:pt x="816291" y="2249781"/>
                    <a:pt x="409573" y="2137425"/>
                    <a:pt x="154875" y="2004234"/>
                  </a:cubicBezTo>
                  <a:cubicBezTo>
                    <a:pt x="119442" y="1985683"/>
                    <a:pt x="92581" y="1952861"/>
                    <a:pt x="85628" y="1913570"/>
                  </a:cubicBezTo>
                  <a:cubicBezTo>
                    <a:pt x="78484" y="1873232"/>
                    <a:pt x="91152" y="1833275"/>
                    <a:pt x="120013" y="1804448"/>
                  </a:cubicBezTo>
                  <a:lnTo>
                    <a:pt x="375378" y="1549388"/>
                  </a:lnTo>
                  <a:cubicBezTo>
                    <a:pt x="411192" y="1513617"/>
                    <a:pt x="431481" y="1463956"/>
                    <a:pt x="431004" y="1413344"/>
                  </a:cubicBezTo>
                  <a:cubicBezTo>
                    <a:pt x="430242" y="1335142"/>
                    <a:pt x="429004" y="457891"/>
                    <a:pt x="429004" y="457891"/>
                  </a:cubicBezTo>
                  <a:cubicBezTo>
                    <a:pt x="429004" y="392151"/>
                    <a:pt x="446340" y="327269"/>
                    <a:pt x="479201" y="270377"/>
                  </a:cubicBezTo>
                  <a:lnTo>
                    <a:pt x="576832" y="101225"/>
                  </a:lnTo>
                  <a:cubicBezTo>
                    <a:pt x="614742" y="37674"/>
                    <a:pt x="681131" y="0"/>
                    <a:pt x="754664" y="0"/>
                  </a:cubicBezTo>
                  <a:cubicBezTo>
                    <a:pt x="828197" y="0"/>
                    <a:pt x="894110" y="37389"/>
                    <a:pt x="931829" y="100083"/>
                  </a:cubicBezTo>
                  <a:lnTo>
                    <a:pt x="1038033" y="262861"/>
                  </a:lnTo>
                  <a:cubicBezTo>
                    <a:pt x="1077752" y="323844"/>
                    <a:pt x="1098993" y="395006"/>
                    <a:pt x="1098993" y="467785"/>
                  </a:cubicBezTo>
                  <a:lnTo>
                    <a:pt x="1098993" y="1424474"/>
                  </a:lnTo>
                  <a:cubicBezTo>
                    <a:pt x="1098517" y="1472613"/>
                    <a:pt x="1117852" y="1519325"/>
                    <a:pt x="1151952" y="1552908"/>
                  </a:cubicBezTo>
                  <a:lnTo>
                    <a:pt x="1153190" y="1554145"/>
                  </a:lnTo>
                  <a:lnTo>
                    <a:pt x="1377218" y="1795886"/>
                  </a:lnTo>
                  <a:cubicBezTo>
                    <a:pt x="1382838" y="1801975"/>
                    <a:pt x="1382457" y="1811393"/>
                    <a:pt x="1376361" y="1817006"/>
                  </a:cubicBezTo>
                  <a:lnTo>
                    <a:pt x="1343309" y="1847545"/>
                  </a:lnTo>
                  <a:cubicBezTo>
                    <a:pt x="1337213" y="1853158"/>
                    <a:pt x="1327783" y="1852778"/>
                    <a:pt x="1322163" y="1846689"/>
                  </a:cubicBezTo>
                  <a:lnTo>
                    <a:pt x="1098707" y="1605614"/>
                  </a:lnTo>
                  <a:cubicBezTo>
                    <a:pt x="1050606" y="1557951"/>
                    <a:pt x="1023364" y="1491831"/>
                    <a:pt x="1024031" y="1424189"/>
                  </a:cubicBezTo>
                  <a:lnTo>
                    <a:pt x="1024031" y="467690"/>
                  </a:lnTo>
                  <a:cubicBezTo>
                    <a:pt x="1024031" y="409276"/>
                    <a:pt x="1007172" y="352575"/>
                    <a:pt x="975263" y="303675"/>
                  </a:cubicBezTo>
                  <a:lnTo>
                    <a:pt x="867916" y="138994"/>
                  </a:lnTo>
                  <a:cubicBezTo>
                    <a:pt x="843913" y="98751"/>
                    <a:pt x="801622" y="74777"/>
                    <a:pt x="754759" y="74777"/>
                  </a:cubicBezTo>
                  <a:cubicBezTo>
                    <a:pt x="707896" y="74777"/>
                    <a:pt x="665605" y="98751"/>
                    <a:pt x="641602" y="138994"/>
                  </a:cubicBezTo>
                  <a:lnTo>
                    <a:pt x="544257" y="307670"/>
                  </a:lnTo>
                  <a:cubicBezTo>
                    <a:pt x="517968" y="353241"/>
                    <a:pt x="504061" y="405185"/>
                    <a:pt x="504061" y="457795"/>
                  </a:cubicBezTo>
                  <a:cubicBezTo>
                    <a:pt x="504061" y="457795"/>
                    <a:pt x="505395" y="1334380"/>
                    <a:pt x="506061" y="1412582"/>
                  </a:cubicBezTo>
                  <a:cubicBezTo>
                    <a:pt x="506728" y="1483269"/>
                    <a:pt x="478439" y="1552433"/>
                    <a:pt x="428528" y="1602284"/>
                  </a:cubicBezTo>
                  <a:lnTo>
                    <a:pt x="174496" y="1856012"/>
                  </a:lnTo>
                  <a:cubicBezTo>
                    <a:pt x="164685" y="1865811"/>
                    <a:pt x="158399" y="1879035"/>
                    <a:pt x="158780" y="1892830"/>
                  </a:cubicBezTo>
                  <a:cubicBezTo>
                    <a:pt x="159351" y="1911191"/>
                    <a:pt x="169353" y="1926984"/>
                    <a:pt x="185259" y="1935451"/>
                  </a:cubicBezTo>
                  <a:cubicBezTo>
                    <a:pt x="425194" y="2062172"/>
                    <a:pt x="810957" y="2170533"/>
                    <a:pt x="1286159" y="1967797"/>
                  </a:cubicBezTo>
                  <a:cubicBezTo>
                    <a:pt x="1315020" y="1955525"/>
                    <a:pt x="1348548" y="1960947"/>
                    <a:pt x="1371789" y="1981592"/>
                  </a:cubicBezTo>
                  <a:lnTo>
                    <a:pt x="1492947" y="2089572"/>
                  </a:lnTo>
                  <a:cubicBezTo>
                    <a:pt x="1505329" y="2100607"/>
                    <a:pt x="1514854" y="2114783"/>
                    <a:pt x="1518759" y="2130861"/>
                  </a:cubicBezTo>
                  <a:cubicBezTo>
                    <a:pt x="1527999" y="2168535"/>
                    <a:pt x="1510092" y="2205352"/>
                    <a:pt x="1478183" y="2222096"/>
                  </a:cubicBezTo>
                  <a:cubicBezTo>
                    <a:pt x="1210530" y="2363088"/>
                    <a:pt x="961738" y="2408088"/>
                    <a:pt x="753426" y="2408088"/>
                  </a:cubicBezTo>
                  <a:close/>
                </a:path>
              </a:pathLst>
            </a:custGeom>
            <a:grpFill/>
            <a:ln w="9525" cap="flat">
              <a:noFill/>
              <a:prstDash val="solid"/>
              <a:miter/>
            </a:ln>
          </p:spPr>
          <p:txBody>
            <a:bodyPr rtlCol="0" anchor="ctr"/>
            <a:lstStyle/>
            <a:p>
              <a:endParaRPr lang="en-SA"/>
            </a:p>
          </p:txBody>
        </p:sp>
        <p:sp>
          <p:nvSpPr>
            <p:cNvPr id="34" name="Freeform 38">
              <a:extLst>
                <a:ext uri="{FF2B5EF4-FFF2-40B4-BE49-F238E27FC236}">
                  <a16:creationId xmlns:a16="http://schemas.microsoft.com/office/drawing/2014/main" id="{B2592B03-5597-00C2-A0E9-6B2800960D40}"/>
                </a:ext>
              </a:extLst>
            </p:cNvPr>
            <p:cNvSpPr/>
            <p:nvPr/>
          </p:nvSpPr>
          <p:spPr>
            <a:xfrm>
              <a:off x="5817012" y="3448407"/>
              <a:ext cx="335375" cy="74872"/>
            </a:xfrm>
            <a:custGeom>
              <a:avLst/>
              <a:gdLst>
                <a:gd name="connsiteX0" fmla="*/ 320421 w 335375"/>
                <a:gd name="connsiteY0" fmla="*/ 74872 h 74872"/>
                <a:gd name="connsiteX1" fmla="*/ 0 w 335375"/>
                <a:gd name="connsiteY1" fmla="*/ 74872 h 74872"/>
                <a:gd name="connsiteX2" fmla="*/ 0 w 335375"/>
                <a:gd name="connsiteY2" fmla="*/ 0 h 74872"/>
                <a:gd name="connsiteX3" fmla="*/ 320421 w 335375"/>
                <a:gd name="connsiteY3" fmla="*/ 0 h 74872"/>
                <a:gd name="connsiteX4" fmla="*/ 335375 w 335375"/>
                <a:gd name="connsiteY4" fmla="*/ 14936 h 74872"/>
                <a:gd name="connsiteX5" fmla="*/ 335375 w 335375"/>
                <a:gd name="connsiteY5" fmla="*/ 59841 h 74872"/>
                <a:gd name="connsiteX6" fmla="*/ 320421 w 335375"/>
                <a:gd name="connsiteY6" fmla="*/ 74777 h 7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375" h="74872">
                  <a:moveTo>
                    <a:pt x="320421" y="74872"/>
                  </a:moveTo>
                  <a:lnTo>
                    <a:pt x="0" y="74872"/>
                  </a:lnTo>
                  <a:lnTo>
                    <a:pt x="0" y="0"/>
                  </a:lnTo>
                  <a:lnTo>
                    <a:pt x="320421" y="0"/>
                  </a:lnTo>
                  <a:cubicBezTo>
                    <a:pt x="328708" y="0"/>
                    <a:pt x="335375" y="6660"/>
                    <a:pt x="335375" y="14936"/>
                  </a:cubicBezTo>
                  <a:lnTo>
                    <a:pt x="335375" y="59841"/>
                  </a:lnTo>
                  <a:cubicBezTo>
                    <a:pt x="335375" y="68118"/>
                    <a:pt x="328708" y="74777"/>
                    <a:pt x="320421" y="74777"/>
                  </a:cubicBezTo>
                  <a:close/>
                </a:path>
              </a:pathLst>
            </a:custGeom>
            <a:grpFill/>
            <a:ln w="9525" cap="flat">
              <a:noFill/>
              <a:prstDash val="solid"/>
              <a:miter/>
            </a:ln>
          </p:spPr>
          <p:txBody>
            <a:bodyPr rtlCol="0" anchor="ctr"/>
            <a:lstStyle/>
            <a:p>
              <a:endParaRPr lang="en-SA"/>
            </a:p>
          </p:txBody>
        </p:sp>
        <p:sp>
          <p:nvSpPr>
            <p:cNvPr id="35" name="Freeform 39">
              <a:extLst>
                <a:ext uri="{FF2B5EF4-FFF2-40B4-BE49-F238E27FC236}">
                  <a16:creationId xmlns:a16="http://schemas.microsoft.com/office/drawing/2014/main" id="{8AD1AF3B-3117-3E81-20B6-8FA7B4C4BBB9}"/>
                </a:ext>
              </a:extLst>
            </p:cNvPr>
            <p:cNvSpPr/>
            <p:nvPr/>
          </p:nvSpPr>
          <p:spPr>
            <a:xfrm>
              <a:off x="6038564" y="2930105"/>
              <a:ext cx="335375" cy="74872"/>
            </a:xfrm>
            <a:custGeom>
              <a:avLst/>
              <a:gdLst>
                <a:gd name="connsiteX0" fmla="*/ 335375 w 335375"/>
                <a:gd name="connsiteY0" fmla="*/ 74777 h 74872"/>
                <a:gd name="connsiteX1" fmla="*/ 14954 w 335375"/>
                <a:gd name="connsiteY1" fmla="*/ 74777 h 74872"/>
                <a:gd name="connsiteX2" fmla="*/ 0 w 335375"/>
                <a:gd name="connsiteY2" fmla="*/ 59841 h 74872"/>
                <a:gd name="connsiteX3" fmla="*/ 0 w 335375"/>
                <a:gd name="connsiteY3" fmla="*/ 14936 h 74872"/>
                <a:gd name="connsiteX4" fmla="*/ 14954 w 335375"/>
                <a:gd name="connsiteY4" fmla="*/ 0 h 74872"/>
                <a:gd name="connsiteX5" fmla="*/ 335375 w 335375"/>
                <a:gd name="connsiteY5" fmla="*/ 0 h 74872"/>
                <a:gd name="connsiteX6" fmla="*/ 335375 w 335375"/>
                <a:gd name="connsiteY6" fmla="*/ 74872 h 7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375" h="74872">
                  <a:moveTo>
                    <a:pt x="335375" y="74777"/>
                  </a:moveTo>
                  <a:lnTo>
                    <a:pt x="14954" y="74777"/>
                  </a:lnTo>
                  <a:cubicBezTo>
                    <a:pt x="6667" y="74777"/>
                    <a:pt x="0" y="68118"/>
                    <a:pt x="0" y="59841"/>
                  </a:cubicBezTo>
                  <a:lnTo>
                    <a:pt x="0" y="14936"/>
                  </a:lnTo>
                  <a:cubicBezTo>
                    <a:pt x="0" y="6660"/>
                    <a:pt x="6667" y="0"/>
                    <a:pt x="14954" y="0"/>
                  </a:cubicBezTo>
                  <a:lnTo>
                    <a:pt x="335375" y="0"/>
                  </a:lnTo>
                  <a:lnTo>
                    <a:pt x="335375" y="74872"/>
                  </a:lnTo>
                  <a:close/>
                </a:path>
              </a:pathLst>
            </a:custGeom>
            <a:grpFill/>
            <a:ln w="9525" cap="flat">
              <a:noFill/>
              <a:prstDash val="solid"/>
              <a:miter/>
            </a:ln>
          </p:spPr>
          <p:txBody>
            <a:bodyPr rtlCol="0" anchor="ctr"/>
            <a:lstStyle/>
            <a:p>
              <a:endParaRPr lang="en-SA"/>
            </a:p>
          </p:txBody>
        </p:sp>
        <p:sp>
          <p:nvSpPr>
            <p:cNvPr id="36" name="Freeform 40">
              <a:extLst>
                <a:ext uri="{FF2B5EF4-FFF2-40B4-BE49-F238E27FC236}">
                  <a16:creationId xmlns:a16="http://schemas.microsoft.com/office/drawing/2014/main" id="{98EC5C77-1B53-7A0A-C597-E6A957081CAE}"/>
                </a:ext>
              </a:extLst>
            </p:cNvPr>
            <p:cNvSpPr/>
            <p:nvPr/>
          </p:nvSpPr>
          <p:spPr>
            <a:xfrm>
              <a:off x="5405479" y="4533651"/>
              <a:ext cx="1317608" cy="222117"/>
            </a:xfrm>
            <a:custGeom>
              <a:avLst/>
              <a:gdLst>
                <a:gd name="connsiteX0" fmla="*/ 690997 w 1317608"/>
                <a:gd name="connsiteY0" fmla="*/ 222117 h 222117"/>
                <a:gd name="connsiteX1" fmla="*/ 8721 w 1317608"/>
                <a:gd name="connsiteY1" fmla="*/ 69234 h 222117"/>
                <a:gd name="connsiteX2" fmla="*/ 1482 w 1317608"/>
                <a:gd name="connsiteY2" fmla="*/ 49065 h 222117"/>
                <a:gd name="connsiteX3" fmla="*/ 20818 w 1317608"/>
                <a:gd name="connsiteY3" fmla="*/ 8442 h 222117"/>
                <a:gd name="connsiteX4" fmla="*/ 40534 w 1317608"/>
                <a:gd name="connsiteY4" fmla="*/ 1401 h 222117"/>
                <a:gd name="connsiteX5" fmla="*/ 1276022 w 1317608"/>
                <a:gd name="connsiteY5" fmla="*/ 17194 h 222117"/>
                <a:gd name="connsiteX6" fmla="*/ 1295929 w 1317608"/>
                <a:gd name="connsiteY6" fmla="*/ 23854 h 222117"/>
                <a:gd name="connsiteX7" fmla="*/ 1316027 w 1317608"/>
                <a:gd name="connsiteY7" fmla="*/ 64001 h 222117"/>
                <a:gd name="connsiteX8" fmla="*/ 1309169 w 1317608"/>
                <a:gd name="connsiteY8" fmla="*/ 84265 h 222117"/>
                <a:gd name="connsiteX9" fmla="*/ 690901 w 1317608"/>
                <a:gd name="connsiteY9" fmla="*/ 222022 h 22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608" h="222117">
                  <a:moveTo>
                    <a:pt x="690997" y="222117"/>
                  </a:moveTo>
                  <a:cubicBezTo>
                    <a:pt x="462206" y="222117"/>
                    <a:pt x="227986" y="171029"/>
                    <a:pt x="8721" y="69234"/>
                  </a:cubicBezTo>
                  <a:cubicBezTo>
                    <a:pt x="1101" y="65713"/>
                    <a:pt x="-2138" y="56580"/>
                    <a:pt x="1482" y="49065"/>
                  </a:cubicBezTo>
                  <a:lnTo>
                    <a:pt x="20818" y="8442"/>
                  </a:lnTo>
                  <a:cubicBezTo>
                    <a:pt x="24342" y="1021"/>
                    <a:pt x="33105" y="-2023"/>
                    <a:pt x="40534" y="1401"/>
                  </a:cubicBezTo>
                  <a:cubicBezTo>
                    <a:pt x="447157" y="190247"/>
                    <a:pt x="906738" y="196050"/>
                    <a:pt x="1276022" y="17194"/>
                  </a:cubicBezTo>
                  <a:cubicBezTo>
                    <a:pt x="1283356" y="13579"/>
                    <a:pt x="1292215" y="16528"/>
                    <a:pt x="1295929" y="23854"/>
                  </a:cubicBezTo>
                  <a:lnTo>
                    <a:pt x="1316027" y="64001"/>
                  </a:lnTo>
                  <a:cubicBezTo>
                    <a:pt x="1319742" y="71517"/>
                    <a:pt x="1316694" y="80650"/>
                    <a:pt x="1309169" y="84265"/>
                  </a:cubicBezTo>
                  <a:cubicBezTo>
                    <a:pt x="1119622" y="176167"/>
                    <a:pt x="907690" y="222022"/>
                    <a:pt x="690901" y="222022"/>
                  </a:cubicBezTo>
                  <a:close/>
                </a:path>
              </a:pathLst>
            </a:custGeom>
            <a:grpFill/>
            <a:ln w="9525" cap="flat">
              <a:noFill/>
              <a:prstDash val="solid"/>
              <a:miter/>
            </a:ln>
          </p:spPr>
          <p:txBody>
            <a:bodyPr rtlCol="0" anchor="ctr"/>
            <a:lstStyle/>
            <a:p>
              <a:endParaRPr lang="en-SA"/>
            </a:p>
          </p:txBody>
        </p:sp>
      </p:grpSp>
    </p:spTree>
    <p:extLst>
      <p:ext uri="{BB962C8B-B14F-4D97-AF65-F5344CB8AC3E}">
        <p14:creationId xmlns:p14="http://schemas.microsoft.com/office/powerpoint/2010/main" val="17919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1000"/>
                                        <p:tgtEl>
                                          <p:spTgt spid="12"/>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000"/>
                                        <p:tgtEl>
                                          <p:spTgt spid="15"/>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1000"/>
                                        <p:tgtEl>
                                          <p:spTgt spid="1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1000"/>
                                        <p:tgtEl>
                                          <p:spTgt spid="21"/>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1000"/>
                                        <p:tgtEl>
                                          <p:spTgt spid="22"/>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1000"/>
                                        <p:tgtEl>
                                          <p:spTgt spid="25"/>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1000"/>
                                        <p:tgtEl>
                                          <p:spTgt spid="28"/>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6807DDFC-FEC7-C1F1-7833-58A8941DB937}"/>
              </a:ext>
            </a:extLst>
          </p:cNvPr>
          <p:cNvSpPr txBox="1"/>
          <p:nvPr/>
        </p:nvSpPr>
        <p:spPr>
          <a:xfrm>
            <a:off x="2808410" y="1195212"/>
            <a:ext cx="6575180" cy="369332"/>
          </a:xfrm>
          <a:prstGeom prst="rect">
            <a:avLst/>
          </a:prstGeom>
          <a:solidFill>
            <a:srgbClr val="34426F"/>
          </a:solidFill>
        </p:spPr>
        <p:txBody>
          <a:bodyPr wrap="square" rtlCol="1">
            <a:spAutoFit/>
          </a:bodyPr>
          <a:lstStyle/>
          <a:p>
            <a:pPr algn="r"/>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رواد المهمة</a:t>
            </a:r>
          </a:p>
        </p:txBody>
      </p:sp>
      <p:sp>
        <p:nvSpPr>
          <p:cNvPr id="37" name="Oval 36">
            <a:extLst>
              <a:ext uri="{FF2B5EF4-FFF2-40B4-BE49-F238E27FC236}">
                <a16:creationId xmlns:a16="http://schemas.microsoft.com/office/drawing/2014/main" id="{543115BD-F914-9D9D-E6B5-BBA8242842EE}"/>
              </a:ext>
            </a:extLst>
          </p:cNvPr>
          <p:cNvSpPr/>
          <p:nvPr/>
        </p:nvSpPr>
        <p:spPr>
          <a:xfrm>
            <a:off x="9781631" y="1804184"/>
            <a:ext cx="1368784" cy="1368784"/>
          </a:xfrm>
          <a:prstGeom prst="ellipse">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sp>
        <p:nvSpPr>
          <p:cNvPr id="38" name="Oval 37">
            <a:extLst>
              <a:ext uri="{FF2B5EF4-FFF2-40B4-BE49-F238E27FC236}">
                <a16:creationId xmlns:a16="http://schemas.microsoft.com/office/drawing/2014/main" id="{54FF0656-1BBF-FC1D-1D26-B7808FAD9582}"/>
              </a:ext>
            </a:extLst>
          </p:cNvPr>
          <p:cNvSpPr/>
          <p:nvPr/>
        </p:nvSpPr>
        <p:spPr>
          <a:xfrm>
            <a:off x="3368127" y="1804184"/>
            <a:ext cx="1368784" cy="1368784"/>
          </a:xfrm>
          <a:prstGeom prst="ellipse">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grpSp>
        <p:nvGrpSpPr>
          <p:cNvPr id="39" name="Group 38">
            <a:extLst>
              <a:ext uri="{FF2B5EF4-FFF2-40B4-BE49-F238E27FC236}">
                <a16:creationId xmlns:a16="http://schemas.microsoft.com/office/drawing/2014/main" id="{0B017762-1028-CF83-0C5E-6A0BD5FDAB15}"/>
              </a:ext>
            </a:extLst>
          </p:cNvPr>
          <p:cNvGrpSpPr/>
          <p:nvPr/>
        </p:nvGrpSpPr>
        <p:grpSpPr>
          <a:xfrm>
            <a:off x="7927243" y="2120415"/>
            <a:ext cx="1854388" cy="809188"/>
            <a:chOff x="4522627" y="2035177"/>
            <a:chExt cx="1854388" cy="809188"/>
          </a:xfrm>
        </p:grpSpPr>
        <p:cxnSp>
          <p:nvCxnSpPr>
            <p:cNvPr id="40" name="Straight Connector 39">
              <a:extLst>
                <a:ext uri="{FF2B5EF4-FFF2-40B4-BE49-F238E27FC236}">
                  <a16:creationId xmlns:a16="http://schemas.microsoft.com/office/drawing/2014/main" id="{82544223-84DE-CD71-DB46-87C591DC633D}"/>
                </a:ext>
              </a:extLst>
            </p:cNvPr>
            <p:cNvCxnSpPr>
              <a:cxnSpLocks/>
            </p:cNvCxnSpPr>
            <p:nvPr/>
          </p:nvCxnSpPr>
          <p:spPr>
            <a:xfrm flipH="1">
              <a:off x="4522627" y="2484137"/>
              <a:ext cx="1854388"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4352DB1-012B-4D5E-0930-D2ED8B6E350E}"/>
                </a:ext>
              </a:extLst>
            </p:cNvPr>
            <p:cNvSpPr txBox="1"/>
            <p:nvPr/>
          </p:nvSpPr>
          <p:spPr>
            <a:xfrm>
              <a:off x="4572000" y="2536588"/>
              <a:ext cx="1707782" cy="307777"/>
            </a:xfrm>
            <a:prstGeom prst="rect">
              <a:avLst/>
            </a:prstGeom>
            <a:noFill/>
          </p:spPr>
          <p:txBody>
            <a:bodyPr wrap="square" rtlCol="1">
              <a:spAutoFit/>
            </a:bodyPr>
            <a:lstStyle/>
            <a:p>
              <a:pPr algn="r"/>
              <a:r>
                <a:rPr lang="ar-SA" sz="1400" dirty="0">
                  <a:latin typeface="Segoe UI" panose="020B0502040204020203" pitchFamily="34" charset="0"/>
                  <a:ea typeface="Tahoma" panose="020B0604030504040204" pitchFamily="34" charset="0"/>
                  <a:cs typeface="Segoe UI" panose="020B0502040204020203" pitchFamily="34" charset="0"/>
                </a:rPr>
                <a:t>رائدة فضاء</a:t>
              </a:r>
            </a:p>
          </p:txBody>
        </p:sp>
        <p:sp>
          <p:nvSpPr>
            <p:cNvPr id="42" name="TextBox 41">
              <a:extLst>
                <a:ext uri="{FF2B5EF4-FFF2-40B4-BE49-F238E27FC236}">
                  <a16:creationId xmlns:a16="http://schemas.microsoft.com/office/drawing/2014/main" id="{55A4683C-CF47-95BD-5B9B-75781CCFDFC6}"/>
                </a:ext>
              </a:extLst>
            </p:cNvPr>
            <p:cNvSpPr txBox="1"/>
            <p:nvPr/>
          </p:nvSpPr>
          <p:spPr>
            <a:xfrm>
              <a:off x="4522627" y="2035177"/>
              <a:ext cx="1854388" cy="369332"/>
            </a:xfrm>
            <a:prstGeom prst="rect">
              <a:avLst/>
            </a:prstGeom>
            <a:noFill/>
          </p:spPr>
          <p:txBody>
            <a:bodyPr wrap="square" rtlCol="1">
              <a:spAutoFit/>
            </a:bodyPr>
            <a:lstStyle/>
            <a:p>
              <a:pPr algn="r"/>
              <a:r>
                <a:rPr lang="ar-SA" b="1" dirty="0">
                  <a:latin typeface="Segoe UI" panose="020B0502040204020203" pitchFamily="34" charset="0"/>
                  <a:ea typeface="Tahoma" panose="020B0604030504040204" pitchFamily="34" charset="0"/>
                  <a:cs typeface="Segoe UI" panose="020B0502040204020203" pitchFamily="34" charset="0"/>
                </a:rPr>
                <a:t>ريانة برناوي</a:t>
              </a:r>
            </a:p>
          </p:txBody>
        </p:sp>
      </p:grpSp>
      <p:grpSp>
        <p:nvGrpSpPr>
          <p:cNvPr id="43" name="Group 42">
            <a:extLst>
              <a:ext uri="{FF2B5EF4-FFF2-40B4-BE49-F238E27FC236}">
                <a16:creationId xmlns:a16="http://schemas.microsoft.com/office/drawing/2014/main" id="{24DAD905-44A4-D4C1-7B49-5FDE7CF32410}"/>
              </a:ext>
            </a:extLst>
          </p:cNvPr>
          <p:cNvGrpSpPr/>
          <p:nvPr/>
        </p:nvGrpSpPr>
        <p:grpSpPr>
          <a:xfrm>
            <a:off x="1513208" y="2125625"/>
            <a:ext cx="1854388" cy="809188"/>
            <a:chOff x="4522627" y="2035177"/>
            <a:chExt cx="1854388" cy="809188"/>
          </a:xfrm>
        </p:grpSpPr>
        <p:cxnSp>
          <p:nvCxnSpPr>
            <p:cNvPr id="44" name="Straight Connector 43">
              <a:extLst>
                <a:ext uri="{FF2B5EF4-FFF2-40B4-BE49-F238E27FC236}">
                  <a16:creationId xmlns:a16="http://schemas.microsoft.com/office/drawing/2014/main" id="{A430A72B-468F-8DF9-38BA-F1BD7F85E039}"/>
                </a:ext>
              </a:extLst>
            </p:cNvPr>
            <p:cNvCxnSpPr>
              <a:cxnSpLocks/>
            </p:cNvCxnSpPr>
            <p:nvPr/>
          </p:nvCxnSpPr>
          <p:spPr>
            <a:xfrm flipH="1">
              <a:off x="4522627" y="2484137"/>
              <a:ext cx="1854388"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FD88468-FAA0-A2CE-8165-8056D0C09A44}"/>
                </a:ext>
              </a:extLst>
            </p:cNvPr>
            <p:cNvSpPr txBox="1"/>
            <p:nvPr/>
          </p:nvSpPr>
          <p:spPr>
            <a:xfrm>
              <a:off x="4572000" y="2536588"/>
              <a:ext cx="1707782" cy="307777"/>
            </a:xfrm>
            <a:prstGeom prst="rect">
              <a:avLst/>
            </a:prstGeom>
            <a:noFill/>
          </p:spPr>
          <p:txBody>
            <a:bodyPr wrap="square" rtlCol="1">
              <a:spAutoFit/>
            </a:bodyPr>
            <a:lstStyle/>
            <a:p>
              <a:pPr algn="r"/>
              <a:r>
                <a:rPr lang="ar-SA" sz="1400" dirty="0">
                  <a:latin typeface="Segoe UI" panose="020B0502040204020203" pitchFamily="34" charset="0"/>
                  <a:ea typeface="Tahoma" panose="020B0604030504040204" pitchFamily="34" charset="0"/>
                  <a:cs typeface="Segoe UI" panose="020B0502040204020203" pitchFamily="34" charset="0"/>
                </a:rPr>
                <a:t>رائد فضاء</a:t>
              </a:r>
            </a:p>
          </p:txBody>
        </p:sp>
        <p:sp>
          <p:nvSpPr>
            <p:cNvPr id="46" name="TextBox 45">
              <a:extLst>
                <a:ext uri="{FF2B5EF4-FFF2-40B4-BE49-F238E27FC236}">
                  <a16:creationId xmlns:a16="http://schemas.microsoft.com/office/drawing/2014/main" id="{653123ED-C939-96DE-D3B0-9A39745928E4}"/>
                </a:ext>
              </a:extLst>
            </p:cNvPr>
            <p:cNvSpPr txBox="1"/>
            <p:nvPr/>
          </p:nvSpPr>
          <p:spPr>
            <a:xfrm>
              <a:off x="4522627" y="2035177"/>
              <a:ext cx="1854388" cy="369332"/>
            </a:xfrm>
            <a:prstGeom prst="rect">
              <a:avLst/>
            </a:prstGeom>
            <a:noFill/>
          </p:spPr>
          <p:txBody>
            <a:bodyPr wrap="square" rtlCol="1">
              <a:spAutoFit/>
            </a:bodyPr>
            <a:lstStyle/>
            <a:p>
              <a:pPr algn="r"/>
              <a:r>
                <a:rPr lang="ar-SA" b="1" dirty="0">
                  <a:latin typeface="Segoe UI" panose="020B0502040204020203" pitchFamily="34" charset="0"/>
                  <a:ea typeface="Tahoma" panose="020B0604030504040204" pitchFamily="34" charset="0"/>
                  <a:cs typeface="Segoe UI" panose="020B0502040204020203" pitchFamily="34" charset="0"/>
                </a:rPr>
                <a:t>علي القرني </a:t>
              </a:r>
            </a:p>
          </p:txBody>
        </p:sp>
      </p:grpSp>
      <p:sp>
        <p:nvSpPr>
          <p:cNvPr id="5" name="TextBox 4">
            <a:extLst>
              <a:ext uri="{FF2B5EF4-FFF2-40B4-BE49-F238E27FC236}">
                <a16:creationId xmlns:a16="http://schemas.microsoft.com/office/drawing/2014/main" id="{447578E9-FB62-9CCD-C1D0-8735274E97F1}"/>
              </a:ext>
            </a:extLst>
          </p:cNvPr>
          <p:cNvSpPr txBox="1"/>
          <p:nvPr/>
        </p:nvSpPr>
        <p:spPr>
          <a:xfrm>
            <a:off x="6222880" y="3429000"/>
            <a:ext cx="5076515" cy="2646878"/>
          </a:xfrm>
          <a:prstGeom prst="rect">
            <a:avLst/>
          </a:prstGeom>
          <a:noFill/>
        </p:spPr>
        <p:txBody>
          <a:bodyPr wrap="square">
            <a:spAutoFit/>
          </a:bodyPr>
          <a:lstStyle/>
          <a:p>
            <a:pPr algn="just" rtl="1"/>
            <a:r>
              <a:rPr lang="ar-SA" sz="1600" b="1" dirty="0">
                <a:latin typeface="Segoe UI" panose="020B0502040204020203" pitchFamily="34" charset="0"/>
                <a:cs typeface="Segoe UI" panose="020B0502040204020203" pitchFamily="34" charset="0"/>
              </a:rPr>
              <a:t>أول</a:t>
            </a:r>
            <a:r>
              <a:rPr lang="ar-SA" sz="1600" dirty="0">
                <a:latin typeface="Segoe UI" panose="020B0502040204020203" pitchFamily="34" charset="0"/>
                <a:cs typeface="Segoe UI" panose="020B0502040204020203" pitchFamily="34" charset="0"/>
              </a:rPr>
              <a:t> رائدة فضاء سعودية، وعضو طاقم رحلة </a:t>
            </a:r>
            <a:r>
              <a:rPr lang="en-US" sz="1600" dirty="0">
                <a:latin typeface="Segoe UI" panose="020B0502040204020203" pitchFamily="34" charset="0"/>
                <a:cs typeface="Segoe UI" panose="020B0502040204020203" pitchFamily="34" charset="0"/>
              </a:rPr>
              <a:t>SSA-HSF1 </a:t>
            </a:r>
            <a:r>
              <a:rPr lang="ar-SA" sz="1600" dirty="0">
                <a:latin typeface="Segoe UI" panose="020B0502040204020203" pitchFamily="34" charset="0"/>
                <a:cs typeface="Segoe UI" panose="020B0502040204020203" pitchFamily="34" charset="0"/>
              </a:rPr>
              <a:t>التي ذهبت إلى محطة الفضاء الدولية. تتمتع ريانة بخبرة تزيد عن </a:t>
            </a:r>
            <a:r>
              <a:rPr lang="ar-SA" sz="1600" b="1" dirty="0">
                <a:latin typeface="Segoe UI" panose="020B0502040204020203" pitchFamily="34" charset="0"/>
                <a:cs typeface="Segoe UI" panose="020B0502040204020203" pitchFamily="34" charset="0"/>
              </a:rPr>
              <a:t>9 سنوات </a:t>
            </a:r>
            <a:r>
              <a:rPr lang="ar-SA" sz="1600" dirty="0">
                <a:latin typeface="Segoe UI" panose="020B0502040204020203" pitchFamily="34" charset="0"/>
                <a:cs typeface="Segoe UI" panose="020B0502040204020203" pitchFamily="34" charset="0"/>
              </a:rPr>
              <a:t>في مجال إعادة هندسة الخلايا الجذعية والأنسجة. تميزت ريانة بشغفها الكبير وحبها لتجربة الأشياء الجديدة، وعملت طوال حياتها المهنية على تحسين بروتوكلات البحث العلمي. قادها هذا الشغف لخوض تجربة الأبحاث العلمية في بيئة الجاذبية الصغرى لخدمة الوطن والإنسانية.</a:t>
            </a:r>
          </a:p>
          <a:p>
            <a:pPr algn="just" rtl="1"/>
            <a:r>
              <a:rPr lang="ar-SA" sz="1600" b="1" dirty="0">
                <a:latin typeface="Segoe UI" panose="020B0502040204020203" pitchFamily="34" charset="0"/>
                <a:cs typeface="Segoe UI" panose="020B0502040204020203" pitchFamily="34" charset="0"/>
              </a:rPr>
              <a:t>التعليم: </a:t>
            </a:r>
            <a:r>
              <a:rPr lang="ar-SA" sz="1600" dirty="0">
                <a:latin typeface="Segoe UI" panose="020B0502040204020203" pitchFamily="34" charset="0"/>
                <a:cs typeface="Segoe UI" panose="020B0502040204020203" pitchFamily="34" charset="0"/>
              </a:rPr>
              <a:t>درجة الماجستير في العلوم الطبية الحيوية.</a:t>
            </a:r>
          </a:p>
          <a:p>
            <a:pPr algn="just" rtl="1"/>
            <a:r>
              <a:rPr lang="ar-SA" sz="1600" b="1" dirty="0">
                <a:latin typeface="Segoe UI" panose="020B0502040204020203" pitchFamily="34" charset="0"/>
                <a:cs typeface="Segoe UI" panose="020B0502040204020203" pitchFamily="34" charset="0"/>
              </a:rPr>
              <a:t>المهنة السابقة: </a:t>
            </a:r>
            <a:r>
              <a:rPr lang="ar-SA" sz="1600" dirty="0">
                <a:latin typeface="Segoe UI" panose="020B0502040204020203" pitchFamily="34" charset="0"/>
                <a:cs typeface="Segoe UI" panose="020B0502040204020203" pitchFamily="34" charset="0"/>
              </a:rPr>
              <a:t>أخصائية أبحاث مختبرات.</a:t>
            </a:r>
          </a:p>
          <a:p>
            <a:pPr algn="just" rtl="1"/>
            <a:r>
              <a:rPr lang="ar-SA" sz="1600" b="1" dirty="0">
                <a:latin typeface="Segoe UI" panose="020B0502040204020203" pitchFamily="34" charset="0"/>
                <a:cs typeface="Segoe UI" panose="020B0502040204020203" pitchFamily="34" charset="0"/>
              </a:rPr>
              <a:t>اللغات:</a:t>
            </a:r>
            <a:r>
              <a:rPr lang="ar-SA" sz="1600" dirty="0">
                <a:latin typeface="Segoe UI" panose="020B0502040204020203" pitchFamily="34" charset="0"/>
                <a:cs typeface="Segoe UI" panose="020B0502040204020203" pitchFamily="34" charset="0"/>
              </a:rPr>
              <a:t> العربية، الإنجليزية، التركية، الفرنسية، الألمانية.</a:t>
            </a:r>
          </a:p>
        </p:txBody>
      </p:sp>
      <p:sp>
        <p:nvSpPr>
          <p:cNvPr id="6" name="TextBox 5">
            <a:extLst>
              <a:ext uri="{FF2B5EF4-FFF2-40B4-BE49-F238E27FC236}">
                <a16:creationId xmlns:a16="http://schemas.microsoft.com/office/drawing/2014/main" id="{DF461CA1-6AB9-749B-2E02-1A4D0DD1B4BA}"/>
              </a:ext>
            </a:extLst>
          </p:cNvPr>
          <p:cNvSpPr txBox="1"/>
          <p:nvPr/>
        </p:nvSpPr>
        <p:spPr>
          <a:xfrm>
            <a:off x="600870" y="3405300"/>
            <a:ext cx="5001356" cy="2554545"/>
          </a:xfrm>
          <a:prstGeom prst="rect">
            <a:avLst/>
          </a:prstGeom>
          <a:noFill/>
        </p:spPr>
        <p:txBody>
          <a:bodyPr wrap="square">
            <a:spAutoFit/>
          </a:bodyPr>
          <a:lstStyle/>
          <a:p>
            <a:pPr algn="just" rtl="1"/>
            <a:r>
              <a:rPr lang="ar-SA" sz="1600" dirty="0">
                <a:latin typeface="Segoe UI" panose="020B0502040204020203" pitchFamily="34" charset="0"/>
                <a:cs typeface="Segoe UI" panose="020B0502040204020203" pitchFamily="34" charset="0"/>
              </a:rPr>
              <a:t>رائد فضاء سعودي وطيّار متمرس، وهو أحد طاقم رحلة </a:t>
            </a:r>
            <a:r>
              <a:rPr lang="en-US" sz="1600" dirty="0">
                <a:latin typeface="Segoe UI" panose="020B0502040204020203" pitchFamily="34" charset="0"/>
                <a:cs typeface="Segoe UI" panose="020B0502040204020203" pitchFamily="34" charset="0"/>
              </a:rPr>
              <a:t>SSA-HSF1 </a:t>
            </a:r>
            <a:r>
              <a:rPr lang="ar-SA" sz="1600" dirty="0">
                <a:latin typeface="Segoe UI" panose="020B0502040204020203" pitchFamily="34" charset="0"/>
                <a:cs typeface="Segoe UI" panose="020B0502040204020203" pitchFamily="34" charset="0"/>
              </a:rPr>
              <a:t>التي ذهبت إلى محطة الفضاء الدولية. يتمتع علي بخبرة تجاوزت</a:t>
            </a:r>
            <a:r>
              <a:rPr lang="ar-SA" sz="1600" b="1" dirty="0">
                <a:latin typeface="Segoe UI" panose="020B0502040204020203" pitchFamily="34" charset="0"/>
                <a:cs typeface="Segoe UI" panose="020B0502040204020203" pitchFamily="34" charset="0"/>
              </a:rPr>
              <a:t> 12 سنة </a:t>
            </a:r>
            <a:r>
              <a:rPr lang="ar-SA" sz="1600" dirty="0">
                <a:latin typeface="Segoe UI" panose="020B0502040204020203" pitchFamily="34" charset="0"/>
                <a:cs typeface="Segoe UI" panose="020B0502040204020203" pitchFamily="34" charset="0"/>
              </a:rPr>
              <a:t>في قيادة طائرات (</a:t>
            </a:r>
            <a:r>
              <a:rPr lang="en-US" sz="1600" dirty="0">
                <a:latin typeface="Segoe UI" panose="020B0502040204020203" pitchFamily="34" charset="0"/>
                <a:cs typeface="Segoe UI" panose="020B0502040204020203" pitchFamily="34" charset="0"/>
              </a:rPr>
              <a:t>F-15 SA)، </a:t>
            </a:r>
            <a:r>
              <a:rPr lang="ar-SA" sz="1600" dirty="0">
                <a:latin typeface="Segoe UI" panose="020B0502040204020203" pitchFamily="34" charset="0"/>
                <a:cs typeface="Segoe UI" panose="020B0502040204020203" pitchFamily="34" charset="0"/>
              </a:rPr>
              <a:t>ولكونه طيّار متمرس حاصل على تدريبات صارمة ومكثفة ومتمكن من أداء المهام على أكمل وجه، خوّلته جدارته على أداء التجارب العلمية بكفاءة عالية وتنفيذ التوجيهات الدقيقة لإتمامها وفق معاييرها المنشودة.</a:t>
            </a:r>
          </a:p>
          <a:p>
            <a:pPr algn="just" rtl="1"/>
            <a:r>
              <a:rPr lang="ar-SA" sz="1600" b="1" dirty="0">
                <a:latin typeface="Segoe UI" panose="020B0502040204020203" pitchFamily="34" charset="0"/>
                <a:cs typeface="Segoe UI" panose="020B0502040204020203" pitchFamily="34" charset="0"/>
              </a:rPr>
              <a:t>التعليم: </a:t>
            </a:r>
            <a:r>
              <a:rPr lang="ar-SA" sz="1600" dirty="0">
                <a:latin typeface="Segoe UI" panose="020B0502040204020203" pitchFamily="34" charset="0"/>
                <a:cs typeface="Segoe UI" panose="020B0502040204020203" pitchFamily="34" charset="0"/>
              </a:rPr>
              <a:t>درجة البكالوريوس في علوم الطيران.</a:t>
            </a:r>
          </a:p>
          <a:p>
            <a:pPr algn="just" rtl="1"/>
            <a:r>
              <a:rPr lang="ar-SA" sz="1600" b="1" dirty="0">
                <a:latin typeface="Segoe UI" panose="020B0502040204020203" pitchFamily="34" charset="0"/>
                <a:cs typeface="Segoe UI" panose="020B0502040204020203" pitchFamily="34" charset="0"/>
              </a:rPr>
              <a:t>المهنة السابقة: </a:t>
            </a:r>
            <a:r>
              <a:rPr lang="ar-SA" sz="1600" dirty="0">
                <a:latin typeface="Segoe UI" panose="020B0502040204020203" pitchFamily="34" charset="0"/>
                <a:cs typeface="Segoe UI" panose="020B0502040204020203" pitchFamily="34" charset="0"/>
              </a:rPr>
              <a:t>طيار حربي.</a:t>
            </a:r>
          </a:p>
          <a:p>
            <a:pPr algn="just" rtl="1"/>
            <a:r>
              <a:rPr lang="ar-SA" sz="1600" b="1" dirty="0">
                <a:latin typeface="Segoe UI" panose="020B0502040204020203" pitchFamily="34" charset="0"/>
                <a:cs typeface="Segoe UI" panose="020B0502040204020203" pitchFamily="34" charset="0"/>
              </a:rPr>
              <a:t>اللغات: </a:t>
            </a:r>
            <a:r>
              <a:rPr lang="ar-SA" sz="1600" dirty="0">
                <a:latin typeface="Segoe UI" panose="020B0502040204020203" pitchFamily="34" charset="0"/>
                <a:cs typeface="Segoe UI" panose="020B0502040204020203" pitchFamily="34" charset="0"/>
              </a:rPr>
              <a:t>العربية، الإنجليزية.</a:t>
            </a:r>
            <a:endParaRPr lang="en-US" sz="1600" dirty="0">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BA4A829F-829C-040B-DCD9-C29168A59BBC}"/>
              </a:ext>
            </a:extLst>
          </p:cNvPr>
          <p:cNvCxnSpPr>
            <a:cxnSpLocks/>
          </p:cNvCxnSpPr>
          <p:nvPr/>
        </p:nvCxnSpPr>
        <p:spPr>
          <a:xfrm flipH="1">
            <a:off x="6222880" y="3389287"/>
            <a:ext cx="5015098"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7F1464-02F3-7214-BCA4-478B92E83E07}"/>
              </a:ext>
            </a:extLst>
          </p:cNvPr>
          <p:cNvCxnSpPr>
            <a:cxnSpLocks/>
          </p:cNvCxnSpPr>
          <p:nvPr/>
        </p:nvCxnSpPr>
        <p:spPr>
          <a:xfrm flipH="1">
            <a:off x="587128" y="3389287"/>
            <a:ext cx="5015098"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heel(1)">
                                      <p:cBhvr>
                                        <p:cTn id="11" dur="1000"/>
                                        <p:tgtEl>
                                          <p:spTgt spid="3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1000"/>
                                        <p:tgtEl>
                                          <p:spTgt spid="39"/>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1000"/>
                                        <p:tgtEl>
                                          <p:spTgt spid="38"/>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right)">
                                      <p:cBhvr>
                                        <p:cTn id="2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4E780-5AF8-D7EA-E65C-657944C21BA0}"/>
              </a:ext>
            </a:extLst>
          </p:cNvPr>
          <p:cNvSpPr txBox="1"/>
          <p:nvPr/>
        </p:nvSpPr>
        <p:spPr>
          <a:xfrm>
            <a:off x="7153581" y="1846640"/>
            <a:ext cx="2110740" cy="369332"/>
          </a:xfrm>
          <a:prstGeom prst="rect">
            <a:avLst/>
          </a:prstGeom>
          <a:noFill/>
        </p:spPr>
        <p:txBody>
          <a:bodyPr wrap="square" rtlCol="1">
            <a:spAutoFit/>
          </a:bodyPr>
          <a:lstStyle/>
          <a:p>
            <a:pPr algn="r"/>
            <a:r>
              <a:rPr lang="ar-SA" dirty="0">
                <a:latin typeface="Segoe UI" panose="020B0502040204020203" pitchFamily="34" charset="0"/>
                <a:ea typeface="Tahoma" panose="020B0604030504040204" pitchFamily="34" charset="0"/>
                <a:cs typeface="Segoe UI" panose="020B0502040204020203" pitchFamily="34" charset="0"/>
              </a:rPr>
              <a:t>الصاروخ:</a:t>
            </a:r>
          </a:p>
        </p:txBody>
      </p:sp>
      <p:sp>
        <p:nvSpPr>
          <p:cNvPr id="3" name="TextBox 2">
            <a:extLst>
              <a:ext uri="{FF2B5EF4-FFF2-40B4-BE49-F238E27FC236}">
                <a16:creationId xmlns:a16="http://schemas.microsoft.com/office/drawing/2014/main" id="{48168FD4-6F94-1559-0526-A21F5067D059}"/>
              </a:ext>
            </a:extLst>
          </p:cNvPr>
          <p:cNvSpPr txBox="1"/>
          <p:nvPr/>
        </p:nvSpPr>
        <p:spPr>
          <a:xfrm>
            <a:off x="2689141" y="1846640"/>
            <a:ext cx="4560130" cy="369332"/>
          </a:xfrm>
          <a:prstGeom prst="rect">
            <a:avLst/>
          </a:prstGeom>
          <a:solidFill>
            <a:schemeClr val="tx2">
              <a:lumMod val="25000"/>
              <a:lumOff val="75000"/>
            </a:schemeClr>
          </a:solidFill>
        </p:spPr>
        <p:txBody>
          <a:bodyPr wrap="square" rtlCol="1">
            <a:spAutoFit/>
          </a:bodyPr>
          <a:lstStyle/>
          <a:p>
            <a:pPr algn="ctr"/>
            <a:r>
              <a:rPr lang="ar-SA" dirty="0">
                <a:solidFill>
                  <a:schemeClr val="bg1"/>
                </a:solidFill>
                <a:latin typeface="Segoe UI" panose="020B0502040204020203" pitchFamily="34" charset="0"/>
                <a:ea typeface="Tahoma" panose="020B0604030504040204" pitchFamily="34" charset="0"/>
                <a:cs typeface="Segoe UI" panose="020B0502040204020203" pitchFamily="34" charset="0"/>
              </a:rPr>
              <a:t>فالكون 9 </a:t>
            </a:r>
          </a:p>
        </p:txBody>
      </p:sp>
      <p:sp>
        <p:nvSpPr>
          <p:cNvPr id="4" name="TextBox 3">
            <a:extLst>
              <a:ext uri="{FF2B5EF4-FFF2-40B4-BE49-F238E27FC236}">
                <a16:creationId xmlns:a16="http://schemas.microsoft.com/office/drawing/2014/main" id="{2D206042-EA11-86F2-8B44-CE8AD56BB8FC}"/>
              </a:ext>
            </a:extLst>
          </p:cNvPr>
          <p:cNvSpPr txBox="1"/>
          <p:nvPr/>
        </p:nvSpPr>
        <p:spPr>
          <a:xfrm>
            <a:off x="2689141" y="1062690"/>
            <a:ext cx="6575180" cy="369332"/>
          </a:xfrm>
          <a:prstGeom prst="rect">
            <a:avLst/>
          </a:prstGeom>
          <a:solidFill>
            <a:srgbClr val="34426F"/>
          </a:solidFill>
        </p:spPr>
        <p:txBody>
          <a:bodyPr wrap="square" rtlCol="1">
            <a:spAutoFit/>
          </a:bodyPr>
          <a:lstStyle/>
          <a:p>
            <a:pPr algn="r"/>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معلومات المهمة</a:t>
            </a:r>
          </a:p>
        </p:txBody>
      </p:sp>
      <p:sp>
        <p:nvSpPr>
          <p:cNvPr id="5" name="TextBox 4">
            <a:extLst>
              <a:ext uri="{FF2B5EF4-FFF2-40B4-BE49-F238E27FC236}">
                <a16:creationId xmlns:a16="http://schemas.microsoft.com/office/drawing/2014/main" id="{ACA56920-DBA2-3F0E-D484-D5AEC13B19B1}"/>
              </a:ext>
            </a:extLst>
          </p:cNvPr>
          <p:cNvSpPr txBox="1"/>
          <p:nvPr/>
        </p:nvSpPr>
        <p:spPr>
          <a:xfrm>
            <a:off x="7153581" y="2430535"/>
            <a:ext cx="2110740" cy="369332"/>
          </a:xfrm>
          <a:prstGeom prst="rect">
            <a:avLst/>
          </a:prstGeom>
          <a:noFill/>
        </p:spPr>
        <p:txBody>
          <a:bodyPr wrap="square" rtlCol="1">
            <a:spAutoFit/>
          </a:bodyPr>
          <a:lstStyle/>
          <a:p>
            <a:pPr algn="r"/>
            <a:r>
              <a:rPr lang="ar-SA" dirty="0">
                <a:latin typeface="Segoe UI" panose="020B0502040204020203" pitchFamily="34" charset="0"/>
                <a:ea typeface="Tahoma" panose="020B0604030504040204" pitchFamily="34" charset="0"/>
                <a:cs typeface="Segoe UI" panose="020B0502040204020203" pitchFamily="34" charset="0"/>
              </a:rPr>
              <a:t>المركبة:</a:t>
            </a:r>
          </a:p>
        </p:txBody>
      </p:sp>
      <p:sp>
        <p:nvSpPr>
          <p:cNvPr id="6" name="TextBox 5">
            <a:extLst>
              <a:ext uri="{FF2B5EF4-FFF2-40B4-BE49-F238E27FC236}">
                <a16:creationId xmlns:a16="http://schemas.microsoft.com/office/drawing/2014/main" id="{1BEA3F57-FA54-6948-6121-F5DCB9A704AF}"/>
              </a:ext>
            </a:extLst>
          </p:cNvPr>
          <p:cNvSpPr txBox="1"/>
          <p:nvPr/>
        </p:nvSpPr>
        <p:spPr>
          <a:xfrm>
            <a:off x="2689141" y="2430535"/>
            <a:ext cx="4560130" cy="369332"/>
          </a:xfrm>
          <a:prstGeom prst="rect">
            <a:avLst/>
          </a:prstGeom>
          <a:solidFill>
            <a:schemeClr val="tx2">
              <a:lumMod val="25000"/>
              <a:lumOff val="75000"/>
            </a:schemeClr>
          </a:solidFill>
        </p:spPr>
        <p:txBody>
          <a:bodyPr wrap="square" rtlCol="1">
            <a:spAutoFit/>
          </a:bodyPr>
          <a:lstStyle/>
          <a:p>
            <a:pPr algn="ctr"/>
            <a:r>
              <a:rPr lang="ar-SA" dirty="0">
                <a:solidFill>
                  <a:schemeClr val="bg1"/>
                </a:solidFill>
                <a:latin typeface="Segoe UI" panose="020B0502040204020203" pitchFamily="34" charset="0"/>
                <a:ea typeface="Tahoma" panose="020B0604030504040204" pitchFamily="34" charset="0"/>
                <a:cs typeface="Segoe UI" panose="020B0502040204020203" pitchFamily="34" charset="0"/>
              </a:rPr>
              <a:t> دراجون 2</a:t>
            </a:r>
          </a:p>
        </p:txBody>
      </p:sp>
      <p:sp>
        <p:nvSpPr>
          <p:cNvPr id="7" name="TextBox 6">
            <a:extLst>
              <a:ext uri="{FF2B5EF4-FFF2-40B4-BE49-F238E27FC236}">
                <a16:creationId xmlns:a16="http://schemas.microsoft.com/office/drawing/2014/main" id="{17E5103A-F819-0757-B733-538FE6B9CE54}"/>
              </a:ext>
            </a:extLst>
          </p:cNvPr>
          <p:cNvSpPr txBox="1"/>
          <p:nvPr/>
        </p:nvSpPr>
        <p:spPr>
          <a:xfrm>
            <a:off x="7153581" y="3014430"/>
            <a:ext cx="2110740" cy="369332"/>
          </a:xfrm>
          <a:prstGeom prst="rect">
            <a:avLst/>
          </a:prstGeom>
          <a:noFill/>
        </p:spPr>
        <p:txBody>
          <a:bodyPr wrap="square" rtlCol="1">
            <a:spAutoFit/>
          </a:bodyPr>
          <a:lstStyle/>
          <a:p>
            <a:pPr algn="r"/>
            <a:r>
              <a:rPr lang="ar-SA" dirty="0">
                <a:latin typeface="Segoe UI" panose="020B0502040204020203" pitchFamily="34" charset="0"/>
                <a:ea typeface="Tahoma" panose="020B0604030504040204" pitchFamily="34" charset="0"/>
                <a:cs typeface="Segoe UI" panose="020B0502040204020203" pitchFamily="34" charset="0"/>
              </a:rPr>
              <a:t>حمولة الركاب:</a:t>
            </a:r>
          </a:p>
        </p:txBody>
      </p:sp>
      <p:sp>
        <p:nvSpPr>
          <p:cNvPr id="8" name="TextBox 7">
            <a:extLst>
              <a:ext uri="{FF2B5EF4-FFF2-40B4-BE49-F238E27FC236}">
                <a16:creationId xmlns:a16="http://schemas.microsoft.com/office/drawing/2014/main" id="{3AF69775-B4A5-C64D-8D45-4FFF7B90DB8D}"/>
              </a:ext>
            </a:extLst>
          </p:cNvPr>
          <p:cNvSpPr txBox="1"/>
          <p:nvPr/>
        </p:nvSpPr>
        <p:spPr>
          <a:xfrm>
            <a:off x="2689141" y="3014430"/>
            <a:ext cx="4560130" cy="369332"/>
          </a:xfrm>
          <a:prstGeom prst="rect">
            <a:avLst/>
          </a:prstGeom>
          <a:solidFill>
            <a:schemeClr val="tx2">
              <a:lumMod val="25000"/>
              <a:lumOff val="75000"/>
            </a:schemeClr>
          </a:solidFill>
        </p:spPr>
        <p:txBody>
          <a:bodyPr wrap="square" rtlCol="1">
            <a:spAutoFit/>
          </a:bodyPr>
          <a:lstStyle/>
          <a:p>
            <a:pPr algn="ctr"/>
            <a:r>
              <a:rPr lang="ar-SA" dirty="0">
                <a:solidFill>
                  <a:schemeClr val="bg1"/>
                </a:solidFill>
                <a:latin typeface="Segoe UI" panose="020B0502040204020203" pitchFamily="34" charset="0"/>
                <a:ea typeface="Tahoma" panose="020B0604030504040204" pitchFamily="34" charset="0"/>
                <a:cs typeface="Segoe UI" panose="020B0502040204020203" pitchFamily="34" charset="0"/>
              </a:rPr>
              <a:t>4</a:t>
            </a:r>
          </a:p>
        </p:txBody>
      </p:sp>
      <p:sp>
        <p:nvSpPr>
          <p:cNvPr id="9" name="TextBox 8">
            <a:extLst>
              <a:ext uri="{FF2B5EF4-FFF2-40B4-BE49-F238E27FC236}">
                <a16:creationId xmlns:a16="http://schemas.microsoft.com/office/drawing/2014/main" id="{ECD5082B-8FD7-C827-087E-D3CC79B2EB10}"/>
              </a:ext>
            </a:extLst>
          </p:cNvPr>
          <p:cNvSpPr txBox="1"/>
          <p:nvPr/>
        </p:nvSpPr>
        <p:spPr>
          <a:xfrm>
            <a:off x="7153581" y="3598325"/>
            <a:ext cx="2110740" cy="369332"/>
          </a:xfrm>
          <a:prstGeom prst="rect">
            <a:avLst/>
          </a:prstGeom>
          <a:noFill/>
        </p:spPr>
        <p:txBody>
          <a:bodyPr wrap="square" rtlCol="1">
            <a:spAutoFit/>
          </a:bodyPr>
          <a:lstStyle/>
          <a:p>
            <a:pPr algn="r"/>
            <a:r>
              <a:rPr lang="ar-SA" dirty="0">
                <a:latin typeface="Segoe UI" panose="020B0502040204020203" pitchFamily="34" charset="0"/>
                <a:ea typeface="Tahoma" panose="020B0604030504040204" pitchFamily="34" charset="0"/>
                <a:cs typeface="Segoe UI" panose="020B0502040204020203" pitchFamily="34" charset="0"/>
              </a:rPr>
              <a:t>مدة المهمة:</a:t>
            </a:r>
          </a:p>
        </p:txBody>
      </p:sp>
      <p:sp>
        <p:nvSpPr>
          <p:cNvPr id="10" name="TextBox 9">
            <a:extLst>
              <a:ext uri="{FF2B5EF4-FFF2-40B4-BE49-F238E27FC236}">
                <a16:creationId xmlns:a16="http://schemas.microsoft.com/office/drawing/2014/main" id="{007C75A2-133D-7CB4-60C3-A2475FA4F571}"/>
              </a:ext>
            </a:extLst>
          </p:cNvPr>
          <p:cNvSpPr txBox="1"/>
          <p:nvPr/>
        </p:nvSpPr>
        <p:spPr>
          <a:xfrm>
            <a:off x="2689141" y="3598325"/>
            <a:ext cx="4560130" cy="369332"/>
          </a:xfrm>
          <a:prstGeom prst="rect">
            <a:avLst/>
          </a:prstGeom>
          <a:solidFill>
            <a:schemeClr val="tx2">
              <a:lumMod val="25000"/>
              <a:lumOff val="75000"/>
            </a:schemeClr>
          </a:solidFill>
        </p:spPr>
        <p:txBody>
          <a:bodyPr wrap="square" rtlCol="1">
            <a:spAutoFit/>
          </a:bodyPr>
          <a:lstStyle/>
          <a:p>
            <a:pPr algn="ctr"/>
            <a:r>
              <a:rPr lang="ar-SA" dirty="0">
                <a:solidFill>
                  <a:schemeClr val="bg1"/>
                </a:solidFill>
                <a:latin typeface="Segoe UI" panose="020B0502040204020203" pitchFamily="34" charset="0"/>
                <a:ea typeface="Tahoma" panose="020B0604030504040204" pitchFamily="34" charset="0"/>
                <a:cs typeface="Segoe UI" panose="020B0502040204020203" pitchFamily="34" charset="0"/>
              </a:rPr>
              <a:t>10 أيام</a:t>
            </a:r>
          </a:p>
        </p:txBody>
      </p:sp>
      <p:sp>
        <p:nvSpPr>
          <p:cNvPr id="34" name="TextBox 33">
            <a:extLst>
              <a:ext uri="{FF2B5EF4-FFF2-40B4-BE49-F238E27FC236}">
                <a16:creationId xmlns:a16="http://schemas.microsoft.com/office/drawing/2014/main" id="{570AA107-49DA-2BEA-13F9-E64263097813}"/>
              </a:ext>
            </a:extLst>
          </p:cNvPr>
          <p:cNvSpPr txBox="1"/>
          <p:nvPr/>
        </p:nvSpPr>
        <p:spPr>
          <a:xfrm>
            <a:off x="7153581" y="4182220"/>
            <a:ext cx="2110740" cy="369332"/>
          </a:xfrm>
          <a:prstGeom prst="rect">
            <a:avLst/>
          </a:prstGeom>
          <a:noFill/>
        </p:spPr>
        <p:txBody>
          <a:bodyPr wrap="square" rtlCol="1">
            <a:spAutoFit/>
          </a:bodyPr>
          <a:lstStyle/>
          <a:p>
            <a:pPr algn="r"/>
            <a:r>
              <a:rPr lang="ar-SA" dirty="0">
                <a:latin typeface="Segoe UI" panose="020B0502040204020203" pitchFamily="34" charset="0"/>
                <a:ea typeface="Tahoma" panose="020B0604030504040204" pitchFamily="34" charset="0"/>
                <a:cs typeface="Segoe UI" panose="020B0502040204020203" pitchFamily="34" charset="0"/>
              </a:rPr>
              <a:t>الوِجهة:</a:t>
            </a:r>
          </a:p>
        </p:txBody>
      </p:sp>
      <p:sp>
        <p:nvSpPr>
          <p:cNvPr id="35" name="TextBox 34">
            <a:extLst>
              <a:ext uri="{FF2B5EF4-FFF2-40B4-BE49-F238E27FC236}">
                <a16:creationId xmlns:a16="http://schemas.microsoft.com/office/drawing/2014/main" id="{F89B03E9-7DEF-F48C-F920-15FD862D58D4}"/>
              </a:ext>
            </a:extLst>
          </p:cNvPr>
          <p:cNvSpPr txBox="1"/>
          <p:nvPr/>
        </p:nvSpPr>
        <p:spPr>
          <a:xfrm>
            <a:off x="2689141" y="4182220"/>
            <a:ext cx="4560130" cy="369332"/>
          </a:xfrm>
          <a:prstGeom prst="rect">
            <a:avLst/>
          </a:prstGeom>
          <a:solidFill>
            <a:schemeClr val="tx2">
              <a:lumMod val="25000"/>
              <a:lumOff val="75000"/>
            </a:schemeClr>
          </a:solidFill>
        </p:spPr>
        <p:txBody>
          <a:bodyPr wrap="square" rtlCol="1">
            <a:spAutoFit/>
          </a:bodyPr>
          <a:lstStyle/>
          <a:p>
            <a:pPr algn="ctr"/>
            <a:r>
              <a:rPr lang="ar-SA" dirty="0">
                <a:solidFill>
                  <a:schemeClr val="bg1"/>
                </a:solidFill>
                <a:latin typeface="Segoe UI" panose="020B0502040204020203" pitchFamily="34" charset="0"/>
                <a:ea typeface="Tahoma" panose="020B0604030504040204" pitchFamily="34" charset="0"/>
                <a:cs typeface="Segoe UI" panose="020B0502040204020203" pitchFamily="34" charset="0"/>
              </a:rPr>
              <a:t>محطة الفضَاء الدولية</a:t>
            </a:r>
          </a:p>
        </p:txBody>
      </p:sp>
      <p:sp>
        <p:nvSpPr>
          <p:cNvPr id="36" name="TextBox 35">
            <a:extLst>
              <a:ext uri="{FF2B5EF4-FFF2-40B4-BE49-F238E27FC236}">
                <a16:creationId xmlns:a16="http://schemas.microsoft.com/office/drawing/2014/main" id="{7FF9D3CF-D86E-7A32-0AC7-5DC2A0360889}"/>
              </a:ext>
            </a:extLst>
          </p:cNvPr>
          <p:cNvSpPr txBox="1"/>
          <p:nvPr/>
        </p:nvSpPr>
        <p:spPr>
          <a:xfrm>
            <a:off x="7153581" y="4766115"/>
            <a:ext cx="2110740" cy="369332"/>
          </a:xfrm>
          <a:prstGeom prst="rect">
            <a:avLst/>
          </a:prstGeom>
          <a:noFill/>
        </p:spPr>
        <p:txBody>
          <a:bodyPr wrap="square" rtlCol="1">
            <a:spAutoFit/>
          </a:bodyPr>
          <a:lstStyle/>
          <a:p>
            <a:pPr algn="r"/>
            <a:r>
              <a:rPr lang="ar-SA" dirty="0">
                <a:latin typeface="Segoe UI" panose="020B0502040204020203" pitchFamily="34" charset="0"/>
                <a:ea typeface="Tahoma" panose="020B0604030504040204" pitchFamily="34" charset="0"/>
                <a:cs typeface="Segoe UI" panose="020B0502040204020203" pitchFamily="34" charset="0"/>
              </a:rPr>
              <a:t>موقع الإطلاق:</a:t>
            </a:r>
          </a:p>
        </p:txBody>
      </p:sp>
      <p:sp>
        <p:nvSpPr>
          <p:cNvPr id="37" name="TextBox 36">
            <a:extLst>
              <a:ext uri="{FF2B5EF4-FFF2-40B4-BE49-F238E27FC236}">
                <a16:creationId xmlns:a16="http://schemas.microsoft.com/office/drawing/2014/main" id="{B9FA4A25-0CDE-6B75-5660-A168FBE00019}"/>
              </a:ext>
            </a:extLst>
          </p:cNvPr>
          <p:cNvSpPr txBox="1"/>
          <p:nvPr/>
        </p:nvSpPr>
        <p:spPr>
          <a:xfrm>
            <a:off x="2689141" y="4766115"/>
            <a:ext cx="4560130" cy="615553"/>
          </a:xfrm>
          <a:prstGeom prst="rect">
            <a:avLst/>
          </a:prstGeom>
          <a:solidFill>
            <a:schemeClr val="tx2">
              <a:lumMod val="25000"/>
              <a:lumOff val="75000"/>
            </a:schemeClr>
          </a:solidFill>
        </p:spPr>
        <p:txBody>
          <a:bodyPr wrap="square" rtlCol="1">
            <a:spAutoFit/>
          </a:bodyPr>
          <a:lstStyle/>
          <a:p>
            <a:pPr algn="ctr"/>
            <a:r>
              <a:rPr lang="ar-SA" dirty="0">
                <a:solidFill>
                  <a:schemeClr val="bg1"/>
                </a:solidFill>
                <a:latin typeface="Segoe UI" panose="020B0502040204020203" pitchFamily="34" charset="0"/>
                <a:ea typeface="Tahoma" panose="020B0604030504040204" pitchFamily="34" charset="0"/>
                <a:cs typeface="Segoe UI" panose="020B0502040204020203" pitchFamily="34" charset="0"/>
              </a:rPr>
              <a:t>كيب كانافرال</a:t>
            </a:r>
          </a:p>
          <a:p>
            <a:pPr algn="ctr"/>
            <a:r>
              <a:rPr lang="ar-SA" sz="1600" dirty="0">
                <a:solidFill>
                  <a:schemeClr val="bg1"/>
                </a:solidFill>
                <a:latin typeface="Segoe UI" panose="020B0502040204020203" pitchFamily="34" charset="0"/>
                <a:ea typeface="Tahoma" panose="020B0604030504040204" pitchFamily="34" charset="0"/>
                <a:cs typeface="Segoe UI" panose="020B0502040204020203" pitchFamily="34" charset="0"/>
              </a:rPr>
              <a:t>ولاية فلوريدا، الولايات المتحدة الأمريكية.</a:t>
            </a:r>
          </a:p>
        </p:txBody>
      </p:sp>
      <p:pic>
        <p:nvPicPr>
          <p:cNvPr id="11" name="Picture 10" descr="A white and blue rocket&#10;&#10;AI-generated content may be incorrect.">
            <a:extLst>
              <a:ext uri="{FF2B5EF4-FFF2-40B4-BE49-F238E27FC236}">
                <a16:creationId xmlns:a16="http://schemas.microsoft.com/office/drawing/2014/main" id="{611D070B-6F17-910F-29D6-3BC8CBFBA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4321" y="3176654"/>
            <a:ext cx="2419919" cy="2618656"/>
          </a:xfrm>
          <a:prstGeom prst="rect">
            <a:avLst/>
          </a:prstGeom>
        </p:spPr>
      </p:pic>
      <p:pic>
        <p:nvPicPr>
          <p:cNvPr id="12" name="Picture 11" descr="A space ship with multiple satellite panels&#10;&#10;AI-generated content may be incorrect.">
            <a:extLst>
              <a:ext uri="{FF2B5EF4-FFF2-40B4-BE49-F238E27FC236}">
                <a16:creationId xmlns:a16="http://schemas.microsoft.com/office/drawing/2014/main" id="{EE51B9B2-EC42-6ECA-60F8-496A148068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48426">
            <a:off x="439412" y="1138088"/>
            <a:ext cx="2388717" cy="2584892"/>
          </a:xfrm>
          <a:prstGeom prst="rect">
            <a:avLst/>
          </a:prstGeom>
        </p:spPr>
      </p:pic>
    </p:spTree>
    <p:extLst>
      <p:ext uri="{BB962C8B-B14F-4D97-AF65-F5344CB8AC3E}">
        <p14:creationId xmlns:p14="http://schemas.microsoft.com/office/powerpoint/2010/main" val="28762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1000"/>
                                        <p:tgtEl>
                                          <p:spTgt spid="3"/>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1000"/>
                                        <p:tgtEl>
                                          <p:spTgt spid="6"/>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1000"/>
                                        <p:tgtEl>
                                          <p:spTgt spid="7"/>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1000"/>
                                        <p:tgtEl>
                                          <p:spTgt spid="8"/>
                                        </p:tgtEl>
                                      </p:cBhvr>
                                    </p:animEffect>
                                  </p:childTnLst>
                                </p:cTn>
                              </p:par>
                            </p:childTnLst>
                          </p:cTn>
                        </p:par>
                        <p:par>
                          <p:cTn id="32" fill="hold">
                            <p:stCondLst>
                              <p:cond delay="7000"/>
                            </p:stCondLst>
                            <p:childTnLst>
                              <p:par>
                                <p:cTn id="33" presetID="2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1000"/>
                                        <p:tgtEl>
                                          <p:spTgt spid="9"/>
                                        </p:tgtEl>
                                      </p:cBhvr>
                                    </p:animEffect>
                                  </p:childTnLst>
                                </p:cTn>
                              </p:par>
                            </p:childTnLst>
                          </p:cTn>
                        </p:par>
                        <p:par>
                          <p:cTn id="36" fill="hold">
                            <p:stCondLst>
                              <p:cond delay="8000"/>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1000"/>
                                        <p:tgtEl>
                                          <p:spTgt spid="10"/>
                                        </p:tgtEl>
                                      </p:cBhvr>
                                    </p:animEffect>
                                  </p:childTnLst>
                                </p:cTn>
                              </p:par>
                            </p:childTnLst>
                          </p:cTn>
                        </p:par>
                        <p:par>
                          <p:cTn id="40" fill="hold">
                            <p:stCondLst>
                              <p:cond delay="9000"/>
                            </p:stCondLst>
                            <p:childTnLst>
                              <p:par>
                                <p:cTn id="41" presetID="2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right)">
                                      <p:cBhvr>
                                        <p:cTn id="43" dur="1000"/>
                                        <p:tgtEl>
                                          <p:spTgt spid="34"/>
                                        </p:tgtEl>
                                      </p:cBhvr>
                                    </p:animEffect>
                                  </p:childTnLst>
                                </p:cTn>
                              </p:par>
                            </p:childTnLst>
                          </p:cTn>
                        </p:par>
                        <p:par>
                          <p:cTn id="44" fill="hold">
                            <p:stCondLst>
                              <p:cond delay="10000"/>
                            </p:stCondLst>
                            <p:childTnLst>
                              <p:par>
                                <p:cTn id="45" presetID="22" presetClass="entr" presetSubtype="2"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1000"/>
                                        <p:tgtEl>
                                          <p:spTgt spid="35"/>
                                        </p:tgtEl>
                                      </p:cBhvr>
                                    </p:animEffect>
                                  </p:childTnLst>
                                </p:cTn>
                              </p:par>
                            </p:childTnLst>
                          </p:cTn>
                        </p:par>
                        <p:par>
                          <p:cTn id="48" fill="hold">
                            <p:stCondLst>
                              <p:cond delay="11000"/>
                            </p:stCondLst>
                            <p:childTnLst>
                              <p:par>
                                <p:cTn id="49" presetID="22" presetClass="entr" presetSubtype="2"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right)">
                                      <p:cBhvr>
                                        <p:cTn id="51" dur="1000"/>
                                        <p:tgtEl>
                                          <p:spTgt spid="36"/>
                                        </p:tgtEl>
                                      </p:cBhvr>
                                    </p:animEffect>
                                  </p:childTnLst>
                                </p:cTn>
                              </p:par>
                            </p:childTnLst>
                          </p:cTn>
                        </p:par>
                        <p:par>
                          <p:cTn id="52" fill="hold">
                            <p:stCondLst>
                              <p:cond delay="12000"/>
                            </p:stCondLst>
                            <p:childTnLst>
                              <p:par>
                                <p:cTn id="53" presetID="22" presetClass="entr" presetSubtype="2"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right)">
                                      <p:cBhvr>
                                        <p:cTn id="5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p:bldP spid="8" grpId="0" animBg="1"/>
      <p:bldP spid="9" grpId="0"/>
      <p:bldP spid="10" grpId="0" animBg="1"/>
      <p:bldP spid="34" grpId="0"/>
      <p:bldP spid="35" grpId="0" animBg="1"/>
      <p:bldP spid="36"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FF5E9-0FB8-1710-8514-08712BFAC6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71BBBF-DED8-8775-BBA2-28B3EF477547}"/>
              </a:ext>
            </a:extLst>
          </p:cNvPr>
          <p:cNvSpPr txBox="1"/>
          <p:nvPr/>
        </p:nvSpPr>
        <p:spPr>
          <a:xfrm>
            <a:off x="2689141" y="1062690"/>
            <a:ext cx="6575180" cy="369332"/>
          </a:xfrm>
          <a:prstGeom prst="rect">
            <a:avLst/>
          </a:prstGeom>
          <a:solidFill>
            <a:srgbClr val="34426F"/>
          </a:solidFill>
        </p:spPr>
        <p:txBody>
          <a:bodyPr wrap="square" rtlCol="1">
            <a:spAutoFit/>
          </a:bodyPr>
          <a:lstStyle/>
          <a:p>
            <a:pPr algn="r" rtl="1"/>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بعض التجارب العلمية لمهمة </a:t>
            </a:r>
            <a:r>
              <a:rPr lang="en-US"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SSA-HSF1</a:t>
            </a:r>
            <a:endPar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endParaRPr>
          </a:p>
        </p:txBody>
      </p:sp>
      <p:pic>
        <p:nvPicPr>
          <p:cNvPr id="13" name="Picture 12" descr="A screenshot of a computer&#10;&#10;AI-generated content may be incorrect.">
            <a:extLst>
              <a:ext uri="{FF2B5EF4-FFF2-40B4-BE49-F238E27FC236}">
                <a16:creationId xmlns:a16="http://schemas.microsoft.com/office/drawing/2014/main" id="{FBC0C1AC-9097-27F1-9AA4-2A4A0077380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89279" y="1654610"/>
            <a:ext cx="2806267" cy="3179929"/>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1C2C5B93-6E2C-F429-77B5-BD8739F3AB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10789" y="1654610"/>
            <a:ext cx="2913682" cy="3179929"/>
          </a:xfrm>
          <a:prstGeom prst="rect">
            <a:avLst/>
          </a:prstGeom>
        </p:spPr>
      </p:pic>
      <p:pic>
        <p:nvPicPr>
          <p:cNvPr id="16" name="Picture 15">
            <a:extLst>
              <a:ext uri="{FF2B5EF4-FFF2-40B4-BE49-F238E27FC236}">
                <a16:creationId xmlns:a16="http://schemas.microsoft.com/office/drawing/2014/main" id="{BBF5121A-2EE5-0E4A-F021-03EBA7C5312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232300" y="1654610"/>
            <a:ext cx="2913682" cy="3179929"/>
          </a:xfrm>
          <a:prstGeom prst="rect">
            <a:avLst/>
          </a:prstGeom>
        </p:spPr>
      </p:pic>
      <p:grpSp>
        <p:nvGrpSpPr>
          <p:cNvPr id="17" name="Group 16">
            <a:extLst>
              <a:ext uri="{FF2B5EF4-FFF2-40B4-BE49-F238E27FC236}">
                <a16:creationId xmlns:a16="http://schemas.microsoft.com/office/drawing/2014/main" id="{150D9807-494C-6180-4D80-5B54E4B7796E}"/>
              </a:ext>
            </a:extLst>
          </p:cNvPr>
          <p:cNvGrpSpPr/>
          <p:nvPr/>
        </p:nvGrpSpPr>
        <p:grpSpPr>
          <a:xfrm>
            <a:off x="7870253" y="4857626"/>
            <a:ext cx="3235021" cy="1207415"/>
            <a:chOff x="3251722" y="2137592"/>
            <a:chExt cx="3235021" cy="1207415"/>
          </a:xfrm>
        </p:grpSpPr>
        <p:cxnSp>
          <p:nvCxnSpPr>
            <p:cNvPr id="18" name="Straight Connector 17">
              <a:extLst>
                <a:ext uri="{FF2B5EF4-FFF2-40B4-BE49-F238E27FC236}">
                  <a16:creationId xmlns:a16="http://schemas.microsoft.com/office/drawing/2014/main" id="{E529F116-F229-7C9C-B3A0-92150F12377C}"/>
                </a:ext>
              </a:extLst>
            </p:cNvPr>
            <p:cNvCxnSpPr>
              <a:cxnSpLocks/>
            </p:cNvCxnSpPr>
            <p:nvPr/>
          </p:nvCxnSpPr>
          <p:spPr>
            <a:xfrm flipH="1">
              <a:off x="3570748" y="246824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C550ED-5796-06AA-E188-3BBB5E7D0F16}"/>
                </a:ext>
              </a:extLst>
            </p:cNvPr>
            <p:cNvSpPr txBox="1"/>
            <p:nvPr/>
          </p:nvSpPr>
          <p:spPr>
            <a:xfrm>
              <a:off x="3656789" y="2514010"/>
              <a:ext cx="2720226" cy="830997"/>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استخدام جهاز لقياس الحدقة لدراسة أي تغييرات في الضغط داخل الجمجمة وتعزيز معرفتنا في المتلازمة العصبية-العينية المرتبطة برحلات الفضاء </a:t>
              </a:r>
              <a:r>
                <a:rPr lang="en-US" sz="1200" dirty="0">
                  <a:latin typeface="Segoe UI" panose="020B0502040204020203" pitchFamily="34" charset="0"/>
                  <a:ea typeface="Tahoma" panose="020B0604030504040204" pitchFamily="34" charset="0"/>
                  <a:cs typeface="Segoe UI" panose="020B0502040204020203" pitchFamily="34" charset="0"/>
                </a:rPr>
                <a:t>SANS)</a:t>
              </a:r>
              <a:r>
                <a:rPr lang="ar-SA" sz="1200" dirty="0">
                  <a:latin typeface="Segoe UI" panose="020B0502040204020203" pitchFamily="34" charset="0"/>
                  <a:ea typeface="Tahoma" panose="020B0604030504040204" pitchFamily="34" charset="0"/>
                  <a:cs typeface="Segoe UI" panose="020B0502040204020203" pitchFamily="34" charset="0"/>
                </a:rPr>
                <a:t>)</a:t>
              </a:r>
            </a:p>
          </p:txBody>
        </p:sp>
        <p:sp>
          <p:nvSpPr>
            <p:cNvPr id="20" name="TextBox 19">
              <a:extLst>
                <a:ext uri="{FF2B5EF4-FFF2-40B4-BE49-F238E27FC236}">
                  <a16:creationId xmlns:a16="http://schemas.microsoft.com/office/drawing/2014/main" id="{2F0D7EFE-5D59-7E64-2BDF-3F301030B3A4}"/>
                </a:ext>
              </a:extLst>
            </p:cNvPr>
            <p:cNvSpPr txBox="1"/>
            <p:nvPr/>
          </p:nvSpPr>
          <p:spPr>
            <a:xfrm>
              <a:off x="3251722" y="2137592"/>
              <a:ext cx="3235021" cy="307777"/>
            </a:xfrm>
            <a:prstGeom prst="rect">
              <a:avLst/>
            </a:prstGeom>
            <a:noFill/>
          </p:spPr>
          <p:txBody>
            <a:bodyPr wrap="square" rtlCol="1">
              <a:spAutoFit/>
            </a:bodyPr>
            <a:lstStyle/>
            <a:p>
              <a:pPr algn="r"/>
              <a:r>
                <a:rPr lang="ar-SA" sz="1400" b="1" dirty="0">
                  <a:latin typeface="Segoe UI Black" panose="020B0502040204020203" pitchFamily="34" charset="0"/>
                  <a:ea typeface="Tahoma" panose="020B0604030504040204" pitchFamily="34" charset="0"/>
                  <a:cs typeface="Segoe UI Black" panose="020B0502040204020203" pitchFamily="34" charset="0"/>
                </a:rPr>
                <a:t> تجربة قياس الحدقة لقياس الضغط داخل الجمجمة</a:t>
              </a:r>
            </a:p>
          </p:txBody>
        </p:sp>
      </p:grpSp>
      <p:grpSp>
        <p:nvGrpSpPr>
          <p:cNvPr id="24" name="Group 23">
            <a:extLst>
              <a:ext uri="{FF2B5EF4-FFF2-40B4-BE49-F238E27FC236}">
                <a16:creationId xmlns:a16="http://schemas.microsoft.com/office/drawing/2014/main" id="{196F4997-C095-1A99-8F49-0CE2CD0C3510}"/>
              </a:ext>
            </a:extLst>
          </p:cNvPr>
          <p:cNvGrpSpPr/>
          <p:nvPr/>
        </p:nvGrpSpPr>
        <p:grpSpPr>
          <a:xfrm>
            <a:off x="4710789" y="4736227"/>
            <a:ext cx="2877413" cy="1394081"/>
            <a:chOff x="3499602" y="2045069"/>
            <a:chExt cx="2877413" cy="1394081"/>
          </a:xfrm>
        </p:grpSpPr>
        <p:cxnSp>
          <p:nvCxnSpPr>
            <p:cNvPr id="25" name="Straight Connector 24">
              <a:extLst>
                <a:ext uri="{FF2B5EF4-FFF2-40B4-BE49-F238E27FC236}">
                  <a16:creationId xmlns:a16="http://schemas.microsoft.com/office/drawing/2014/main" id="{7686132F-F405-7F35-D20A-B472264DD2F9}"/>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77F80CC-9505-C89C-76F3-DED784A7160C}"/>
                </a:ext>
              </a:extLst>
            </p:cNvPr>
            <p:cNvSpPr txBox="1"/>
            <p:nvPr/>
          </p:nvSpPr>
          <p:spPr>
            <a:xfrm>
              <a:off x="3723885" y="2608153"/>
              <a:ext cx="2653130" cy="830997"/>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دراسة تأثير بيئة الجاذبية الصغرى على النشاط الكهربائي في الدماغ باستخدام جهاز متنقل يقوم بعمل تخطيط أمواج للدماغ.</a:t>
              </a:r>
            </a:p>
          </p:txBody>
        </p:sp>
        <p:sp>
          <p:nvSpPr>
            <p:cNvPr id="27" name="TextBox 26">
              <a:extLst>
                <a:ext uri="{FF2B5EF4-FFF2-40B4-BE49-F238E27FC236}">
                  <a16:creationId xmlns:a16="http://schemas.microsoft.com/office/drawing/2014/main" id="{5FF711F0-3E68-49F9-365E-7B9C11896D24}"/>
                </a:ext>
              </a:extLst>
            </p:cNvPr>
            <p:cNvSpPr txBox="1"/>
            <p:nvPr/>
          </p:nvSpPr>
          <p:spPr>
            <a:xfrm>
              <a:off x="3499602" y="2045069"/>
              <a:ext cx="2877413" cy="523220"/>
            </a:xfrm>
            <a:prstGeom prst="rect">
              <a:avLst/>
            </a:prstGeom>
            <a:noFill/>
          </p:spPr>
          <p:txBody>
            <a:bodyPr wrap="square" rtlCol="1">
              <a:spAutoFit/>
            </a:bodyPr>
            <a:lstStyle/>
            <a:p>
              <a:pPr algn="r"/>
              <a:r>
                <a:rPr lang="ar-SA" sz="1400" b="1" dirty="0">
                  <a:latin typeface="Segoe UI Black" panose="020B0502040204020203" pitchFamily="34" charset="0"/>
                  <a:ea typeface="Tahoma" panose="020B0604030504040204" pitchFamily="34" charset="0"/>
                  <a:cs typeface="Segoe UI Black" panose="020B0502040204020203" pitchFamily="34" charset="0"/>
                </a:rPr>
                <a:t>استخدام تخطيط أمواج الدماغ لقياس النشاط الكهربائي في الدماغ</a:t>
              </a:r>
            </a:p>
          </p:txBody>
        </p:sp>
      </p:grpSp>
      <p:grpSp>
        <p:nvGrpSpPr>
          <p:cNvPr id="28" name="Group 27">
            <a:extLst>
              <a:ext uri="{FF2B5EF4-FFF2-40B4-BE49-F238E27FC236}">
                <a16:creationId xmlns:a16="http://schemas.microsoft.com/office/drawing/2014/main" id="{492F17E4-7ACD-EDA0-4550-E4B33BE73630}"/>
              </a:ext>
            </a:extLst>
          </p:cNvPr>
          <p:cNvGrpSpPr/>
          <p:nvPr/>
        </p:nvGrpSpPr>
        <p:grpSpPr>
          <a:xfrm>
            <a:off x="852689" y="4843948"/>
            <a:ext cx="3235021" cy="344335"/>
            <a:chOff x="3141994" y="2123914"/>
            <a:chExt cx="3235021" cy="344335"/>
          </a:xfrm>
        </p:grpSpPr>
        <p:cxnSp>
          <p:nvCxnSpPr>
            <p:cNvPr id="29" name="Straight Connector 28">
              <a:extLst>
                <a:ext uri="{FF2B5EF4-FFF2-40B4-BE49-F238E27FC236}">
                  <a16:creationId xmlns:a16="http://schemas.microsoft.com/office/drawing/2014/main" id="{11DF7A5F-F092-103B-7DAA-DAA1A5C841C7}"/>
                </a:ext>
              </a:extLst>
            </p:cNvPr>
            <p:cNvCxnSpPr>
              <a:cxnSpLocks/>
            </p:cNvCxnSpPr>
            <p:nvPr/>
          </p:nvCxnSpPr>
          <p:spPr>
            <a:xfrm flipH="1">
              <a:off x="4435739" y="2468249"/>
              <a:ext cx="1941276"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437BAC-C93F-1E69-C5C1-3DC6612C701F}"/>
                </a:ext>
              </a:extLst>
            </p:cNvPr>
            <p:cNvSpPr txBox="1"/>
            <p:nvPr/>
          </p:nvSpPr>
          <p:spPr>
            <a:xfrm>
              <a:off x="3141994" y="2123914"/>
              <a:ext cx="3235021" cy="307777"/>
            </a:xfrm>
            <a:prstGeom prst="rect">
              <a:avLst/>
            </a:prstGeom>
            <a:noFill/>
          </p:spPr>
          <p:txBody>
            <a:bodyPr wrap="square" rtlCol="1">
              <a:spAutoFit/>
            </a:bodyPr>
            <a:lstStyle/>
            <a:p>
              <a:pPr algn="r"/>
              <a:r>
                <a:rPr lang="ar-SA" sz="1400" b="1" dirty="0">
                  <a:latin typeface="Segoe UI Black" panose="020B0502040204020203" pitchFamily="34" charset="0"/>
                  <a:ea typeface="Tahoma" panose="020B0604030504040204" pitchFamily="34" charset="0"/>
                  <a:cs typeface="Segoe UI Black" panose="020B0502040204020203" pitchFamily="34" charset="0"/>
                </a:rPr>
                <a:t>قياس قطر غلاف العصب البصري</a:t>
              </a:r>
            </a:p>
          </p:txBody>
        </p:sp>
      </p:grpSp>
      <p:sp>
        <p:nvSpPr>
          <p:cNvPr id="2" name="TextBox 1">
            <a:extLst>
              <a:ext uri="{FF2B5EF4-FFF2-40B4-BE49-F238E27FC236}">
                <a16:creationId xmlns:a16="http://schemas.microsoft.com/office/drawing/2014/main" id="{D3562691-DABB-79E2-B6F1-0DD7756F0A6E}"/>
              </a:ext>
            </a:extLst>
          </p:cNvPr>
          <p:cNvSpPr txBox="1"/>
          <p:nvPr/>
        </p:nvSpPr>
        <p:spPr>
          <a:xfrm>
            <a:off x="1434580" y="5303259"/>
            <a:ext cx="2653130" cy="461665"/>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تحديد قياس قطر غلاف العصب البصري لرواد الفضاء خلال مهمات الفضاء.</a:t>
            </a:r>
          </a:p>
        </p:txBody>
      </p:sp>
    </p:spTree>
    <p:extLst>
      <p:ext uri="{BB962C8B-B14F-4D97-AF65-F5344CB8AC3E}">
        <p14:creationId xmlns:p14="http://schemas.microsoft.com/office/powerpoint/2010/main" val="40296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000"/>
                                        <p:tgtEl>
                                          <p:spTgt spid="1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1000"/>
                                        <p:tgtEl>
                                          <p:spTgt spid="24"/>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BD5F-DA17-B1FF-455A-D7FE4DFB5EE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416B30-FECA-49B0-7ADE-9D0931770346}"/>
              </a:ext>
            </a:extLst>
          </p:cNvPr>
          <p:cNvSpPr txBox="1"/>
          <p:nvPr/>
        </p:nvSpPr>
        <p:spPr>
          <a:xfrm>
            <a:off x="2689141" y="1062690"/>
            <a:ext cx="6575180" cy="369332"/>
          </a:xfrm>
          <a:prstGeom prst="rect">
            <a:avLst/>
          </a:prstGeom>
          <a:solidFill>
            <a:srgbClr val="34426F"/>
          </a:solidFill>
        </p:spPr>
        <p:txBody>
          <a:bodyPr wrap="square" rtlCol="1">
            <a:spAutoFit/>
          </a:bodyPr>
          <a:lstStyle/>
          <a:p>
            <a:pPr algn="r" rtl="1"/>
            <a:r>
              <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بعض التجارب العلمية لمهمة </a:t>
            </a:r>
            <a:r>
              <a:rPr lang="en-US" b="1" dirty="0">
                <a:solidFill>
                  <a:schemeClr val="bg1"/>
                </a:solidFill>
                <a:latin typeface="Segoe UI Black" panose="020B0502040204020203" pitchFamily="34" charset="0"/>
                <a:ea typeface="Tahoma" panose="020B0604030504040204" pitchFamily="34" charset="0"/>
                <a:cs typeface="Segoe UI Black" panose="020B0502040204020203" pitchFamily="34" charset="0"/>
              </a:rPr>
              <a:t>SSA-HSF1</a:t>
            </a:r>
            <a:endParaRPr lang="ar-SA" b="1" dirty="0">
              <a:solidFill>
                <a:schemeClr val="bg1"/>
              </a:solidFill>
              <a:latin typeface="Segoe UI Black" panose="020B0502040204020203" pitchFamily="34" charset="0"/>
              <a:ea typeface="Tahoma" panose="020B0604030504040204" pitchFamily="34" charset="0"/>
              <a:cs typeface="Segoe UI Black" panose="020B0502040204020203" pitchFamily="34" charset="0"/>
            </a:endParaRPr>
          </a:p>
        </p:txBody>
      </p:sp>
      <p:grpSp>
        <p:nvGrpSpPr>
          <p:cNvPr id="24" name="Group 23">
            <a:extLst>
              <a:ext uri="{FF2B5EF4-FFF2-40B4-BE49-F238E27FC236}">
                <a16:creationId xmlns:a16="http://schemas.microsoft.com/office/drawing/2014/main" id="{CCBE2738-1820-1A42-F028-8B3484AA8DDD}"/>
              </a:ext>
            </a:extLst>
          </p:cNvPr>
          <p:cNvGrpSpPr/>
          <p:nvPr/>
        </p:nvGrpSpPr>
        <p:grpSpPr>
          <a:xfrm>
            <a:off x="4789033" y="2268876"/>
            <a:ext cx="2877413" cy="927511"/>
            <a:chOff x="3499602" y="2142307"/>
            <a:chExt cx="2877413" cy="927511"/>
          </a:xfrm>
        </p:grpSpPr>
        <p:cxnSp>
          <p:nvCxnSpPr>
            <p:cNvPr id="25" name="Straight Connector 24">
              <a:extLst>
                <a:ext uri="{FF2B5EF4-FFF2-40B4-BE49-F238E27FC236}">
                  <a16:creationId xmlns:a16="http://schemas.microsoft.com/office/drawing/2014/main" id="{0432CE90-85C7-2486-86C3-A10C240E54FC}"/>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439F55D-F06B-F3C6-D27F-00E1A902EED1}"/>
                </a:ext>
              </a:extLst>
            </p:cNvPr>
            <p:cNvSpPr txBox="1"/>
            <p:nvPr/>
          </p:nvSpPr>
          <p:spPr>
            <a:xfrm>
              <a:off x="3723885" y="2608153"/>
              <a:ext cx="2653130" cy="461665"/>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قياس تأثير رحلات الفضاء على طول التيلومير. </a:t>
              </a:r>
            </a:p>
          </p:txBody>
        </p:sp>
        <p:sp>
          <p:nvSpPr>
            <p:cNvPr id="27" name="TextBox 26">
              <a:extLst>
                <a:ext uri="{FF2B5EF4-FFF2-40B4-BE49-F238E27FC236}">
                  <a16:creationId xmlns:a16="http://schemas.microsoft.com/office/drawing/2014/main" id="{F521C715-0AFA-66D2-32F5-600D04AFADB3}"/>
                </a:ext>
              </a:extLst>
            </p:cNvPr>
            <p:cNvSpPr txBox="1"/>
            <p:nvPr/>
          </p:nvSpPr>
          <p:spPr>
            <a:xfrm>
              <a:off x="3499602" y="2142307"/>
              <a:ext cx="2877413" cy="276999"/>
            </a:xfrm>
            <a:prstGeom prst="rect">
              <a:avLst/>
            </a:prstGeom>
            <a:noFill/>
          </p:spPr>
          <p:txBody>
            <a:bodyPr wrap="square" rtlCol="1">
              <a:spAutoFit/>
            </a:bodyPr>
            <a:lstStyle/>
            <a:p>
              <a:pPr algn="r"/>
              <a:r>
                <a:rPr lang="ar-SA" sz="1200" b="1" dirty="0">
                  <a:latin typeface="Segoe UI Black" panose="020B0502040204020203" pitchFamily="34" charset="0"/>
                  <a:ea typeface="Tahoma" panose="020B0604030504040204" pitchFamily="34" charset="0"/>
                  <a:cs typeface="Segoe UI Black" panose="020B0502040204020203" pitchFamily="34" charset="0"/>
                </a:rPr>
                <a:t>تجربة التغير في طول التيلومير</a:t>
              </a:r>
            </a:p>
          </p:txBody>
        </p:sp>
      </p:grpSp>
      <p:grpSp>
        <p:nvGrpSpPr>
          <p:cNvPr id="2" name="Group 1">
            <a:extLst>
              <a:ext uri="{FF2B5EF4-FFF2-40B4-BE49-F238E27FC236}">
                <a16:creationId xmlns:a16="http://schemas.microsoft.com/office/drawing/2014/main" id="{71F88F1E-38B8-0354-C7F0-41DE465894F2}"/>
              </a:ext>
            </a:extLst>
          </p:cNvPr>
          <p:cNvGrpSpPr/>
          <p:nvPr/>
        </p:nvGrpSpPr>
        <p:grpSpPr>
          <a:xfrm>
            <a:off x="8043977" y="2268876"/>
            <a:ext cx="2877413" cy="1112177"/>
            <a:chOff x="3499602" y="2142307"/>
            <a:chExt cx="2877413" cy="1112177"/>
          </a:xfrm>
        </p:grpSpPr>
        <p:cxnSp>
          <p:nvCxnSpPr>
            <p:cNvPr id="3" name="Straight Connector 2">
              <a:extLst>
                <a:ext uri="{FF2B5EF4-FFF2-40B4-BE49-F238E27FC236}">
                  <a16:creationId xmlns:a16="http://schemas.microsoft.com/office/drawing/2014/main" id="{0E28340E-A19A-45C5-1CCC-73A2613784ED}"/>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CC6927F-124F-7CCC-E9B2-C278B09F6CC8}"/>
                </a:ext>
              </a:extLst>
            </p:cNvPr>
            <p:cNvSpPr txBox="1"/>
            <p:nvPr/>
          </p:nvSpPr>
          <p:spPr>
            <a:xfrm>
              <a:off x="3723885" y="2608153"/>
              <a:ext cx="2653130" cy="646331"/>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دراسة تغييرات المؤشرات الحيوية في الدم والتي تعبر عن صحة الدماغ والجهاز العصبي في مهمات الفضاء. </a:t>
              </a:r>
            </a:p>
          </p:txBody>
        </p:sp>
        <p:sp>
          <p:nvSpPr>
            <p:cNvPr id="6" name="TextBox 5">
              <a:extLst>
                <a:ext uri="{FF2B5EF4-FFF2-40B4-BE49-F238E27FC236}">
                  <a16:creationId xmlns:a16="http://schemas.microsoft.com/office/drawing/2014/main" id="{CF52868D-1127-0679-4478-2D5D6B8E4847}"/>
                </a:ext>
              </a:extLst>
            </p:cNvPr>
            <p:cNvSpPr txBox="1"/>
            <p:nvPr/>
          </p:nvSpPr>
          <p:spPr>
            <a:xfrm>
              <a:off x="3499602" y="2142307"/>
              <a:ext cx="2877413" cy="276999"/>
            </a:xfrm>
            <a:prstGeom prst="rect">
              <a:avLst/>
            </a:prstGeom>
            <a:noFill/>
          </p:spPr>
          <p:txBody>
            <a:bodyPr wrap="square" rtlCol="1">
              <a:spAutoFit/>
            </a:bodyPr>
            <a:lstStyle/>
            <a:p>
              <a:pPr algn="r"/>
              <a:r>
                <a:rPr lang="ar-SA" sz="1200" b="1" dirty="0">
                  <a:latin typeface="Segoe UI Black" panose="020B0502040204020203" pitchFamily="34" charset="0"/>
                  <a:ea typeface="Tahoma" panose="020B0604030504040204" pitchFamily="34" charset="0"/>
                  <a:cs typeface="Segoe UI Black" panose="020B0502040204020203" pitchFamily="34" charset="0"/>
                </a:rPr>
                <a:t>تجربة قياس المؤشرات الحيوية عن طريق الدم</a:t>
              </a:r>
            </a:p>
          </p:txBody>
        </p:sp>
      </p:grpSp>
      <p:grpSp>
        <p:nvGrpSpPr>
          <p:cNvPr id="11" name="Group 10">
            <a:extLst>
              <a:ext uri="{FF2B5EF4-FFF2-40B4-BE49-F238E27FC236}">
                <a16:creationId xmlns:a16="http://schemas.microsoft.com/office/drawing/2014/main" id="{C334E92D-219B-0690-0409-9F437D67AB97}"/>
              </a:ext>
            </a:extLst>
          </p:cNvPr>
          <p:cNvGrpSpPr/>
          <p:nvPr/>
        </p:nvGrpSpPr>
        <p:grpSpPr>
          <a:xfrm>
            <a:off x="1140706" y="2268876"/>
            <a:ext cx="2877413" cy="1296843"/>
            <a:chOff x="3499602" y="2142307"/>
            <a:chExt cx="2877413" cy="1296843"/>
          </a:xfrm>
        </p:grpSpPr>
        <p:cxnSp>
          <p:nvCxnSpPr>
            <p:cNvPr id="12" name="Straight Connector 11">
              <a:extLst>
                <a:ext uri="{FF2B5EF4-FFF2-40B4-BE49-F238E27FC236}">
                  <a16:creationId xmlns:a16="http://schemas.microsoft.com/office/drawing/2014/main" id="{E74D4C2F-9AFA-1318-A8DD-33E1BECB5FF8}"/>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8A9331-B486-90D2-C0CB-040F3BE2E6FD}"/>
                </a:ext>
              </a:extLst>
            </p:cNvPr>
            <p:cNvSpPr txBox="1"/>
            <p:nvPr/>
          </p:nvSpPr>
          <p:spPr>
            <a:xfrm>
              <a:off x="3723885" y="2608153"/>
              <a:ext cx="2653130" cy="830997"/>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استخدام التنظير الطيفي للأشعة القريبة من تحت الحمراء كتقنية غير جراحية لقياس الإرواء الدماغي وتعديلات وضع الدماغ في بيئة الجاذبية الصغرى.</a:t>
              </a:r>
            </a:p>
          </p:txBody>
        </p:sp>
        <p:sp>
          <p:nvSpPr>
            <p:cNvPr id="21" name="TextBox 20">
              <a:extLst>
                <a:ext uri="{FF2B5EF4-FFF2-40B4-BE49-F238E27FC236}">
                  <a16:creationId xmlns:a16="http://schemas.microsoft.com/office/drawing/2014/main" id="{D72423A0-8CB4-2ECD-1AD1-CBC264FFB07E}"/>
                </a:ext>
              </a:extLst>
            </p:cNvPr>
            <p:cNvSpPr txBox="1"/>
            <p:nvPr/>
          </p:nvSpPr>
          <p:spPr>
            <a:xfrm>
              <a:off x="3499602" y="2142307"/>
              <a:ext cx="2877413" cy="461665"/>
            </a:xfrm>
            <a:prstGeom prst="rect">
              <a:avLst/>
            </a:prstGeom>
            <a:noFill/>
          </p:spPr>
          <p:txBody>
            <a:bodyPr wrap="square" rtlCol="1">
              <a:spAutoFit/>
            </a:bodyPr>
            <a:lstStyle/>
            <a:p>
              <a:pPr algn="r"/>
              <a:r>
                <a:rPr lang="ar-SA" sz="1200" b="1" dirty="0">
                  <a:latin typeface="Segoe UI Black" panose="020B0502040204020203" pitchFamily="34" charset="0"/>
                  <a:ea typeface="Tahoma" panose="020B0604030504040204" pitchFamily="34" charset="0"/>
                  <a:cs typeface="Segoe UI Black" panose="020B0502040204020203" pitchFamily="34" charset="0"/>
                </a:rPr>
                <a:t>تجربة الإرواء الدماغي وتعديلات وضع الدماغ في الجاذبية الصغرى</a:t>
              </a:r>
            </a:p>
          </p:txBody>
        </p:sp>
      </p:grpSp>
      <p:grpSp>
        <p:nvGrpSpPr>
          <p:cNvPr id="32" name="Group 31">
            <a:extLst>
              <a:ext uri="{FF2B5EF4-FFF2-40B4-BE49-F238E27FC236}">
                <a16:creationId xmlns:a16="http://schemas.microsoft.com/office/drawing/2014/main" id="{A9F3495B-52CA-84F8-80A9-85E7D89B2F93}"/>
              </a:ext>
            </a:extLst>
          </p:cNvPr>
          <p:cNvGrpSpPr/>
          <p:nvPr/>
        </p:nvGrpSpPr>
        <p:grpSpPr>
          <a:xfrm>
            <a:off x="4896755" y="4234072"/>
            <a:ext cx="2877413" cy="1666175"/>
            <a:chOff x="3499602" y="2142307"/>
            <a:chExt cx="2877413" cy="1666175"/>
          </a:xfrm>
        </p:grpSpPr>
        <p:cxnSp>
          <p:nvCxnSpPr>
            <p:cNvPr id="33" name="Straight Connector 32">
              <a:extLst>
                <a:ext uri="{FF2B5EF4-FFF2-40B4-BE49-F238E27FC236}">
                  <a16:creationId xmlns:a16="http://schemas.microsoft.com/office/drawing/2014/main" id="{6C9F98E3-3D40-9357-7FC7-6F258E276A37}"/>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E9EC6B2-D8AA-6915-7A50-33726FE584AF}"/>
                </a:ext>
              </a:extLst>
            </p:cNvPr>
            <p:cNvSpPr txBox="1"/>
            <p:nvPr/>
          </p:nvSpPr>
          <p:spPr>
            <a:xfrm>
              <a:off x="3723885" y="2608153"/>
              <a:ext cx="2653130" cy="1200329"/>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تنفيذ أربعة تجارب معنية لاستجابة الحمض الريبونووي المراسل </a:t>
              </a:r>
              <a:r>
                <a:rPr lang="en-US" sz="1200" dirty="0">
                  <a:latin typeface="Segoe UI" panose="020B0502040204020203" pitchFamily="34" charset="0"/>
                  <a:ea typeface="Tahoma" panose="020B0604030504040204" pitchFamily="34" charset="0"/>
                  <a:cs typeface="Segoe UI" panose="020B0502040204020203" pitchFamily="34" charset="0"/>
                </a:rPr>
                <a:t>mRNA  </a:t>
              </a:r>
              <a:r>
                <a:rPr lang="ar-SA" sz="1200" dirty="0">
                  <a:latin typeface="Segoe UI" panose="020B0502040204020203" pitchFamily="34" charset="0"/>
                  <a:ea typeface="Tahoma" panose="020B0604030504040204" pitchFamily="34" charset="0"/>
                  <a:cs typeface="Segoe UI" panose="020B0502040204020203" pitchFamily="34" charset="0"/>
                </a:rPr>
                <a:t>وعمره  الافتراضي والأثر على الالتهابات في بيئة الجاذبية الصغرى. بالاضافة إلى استخدام نموذج خلايا مناعية لمحاكاة استجابة الالتهاب للعلاج الدوائي.</a:t>
              </a:r>
            </a:p>
          </p:txBody>
        </p:sp>
        <p:sp>
          <p:nvSpPr>
            <p:cNvPr id="35" name="TextBox 34">
              <a:extLst>
                <a:ext uri="{FF2B5EF4-FFF2-40B4-BE49-F238E27FC236}">
                  <a16:creationId xmlns:a16="http://schemas.microsoft.com/office/drawing/2014/main" id="{6C3DC839-B14C-3291-9ABC-4605EEA4D560}"/>
                </a:ext>
              </a:extLst>
            </p:cNvPr>
            <p:cNvSpPr txBox="1"/>
            <p:nvPr/>
          </p:nvSpPr>
          <p:spPr>
            <a:xfrm>
              <a:off x="3499602" y="2142307"/>
              <a:ext cx="2877413" cy="276999"/>
            </a:xfrm>
            <a:prstGeom prst="rect">
              <a:avLst/>
            </a:prstGeom>
            <a:noFill/>
          </p:spPr>
          <p:txBody>
            <a:bodyPr wrap="square" rtlCol="1">
              <a:spAutoFit/>
            </a:bodyPr>
            <a:lstStyle/>
            <a:p>
              <a:pPr algn="r"/>
              <a:r>
                <a:rPr lang="ar-SA" sz="1200" b="1" dirty="0">
                  <a:latin typeface="Segoe UI Black" panose="020B0502040204020203" pitchFamily="34" charset="0"/>
                  <a:ea typeface="Tahoma" panose="020B0604030504040204" pitchFamily="34" charset="0"/>
                  <a:cs typeface="Segoe UI Black" panose="020B0502040204020203" pitchFamily="34" charset="0"/>
                </a:rPr>
                <a:t>تجارب في علوم الخلايا</a:t>
              </a:r>
            </a:p>
          </p:txBody>
        </p:sp>
      </p:grpSp>
      <p:grpSp>
        <p:nvGrpSpPr>
          <p:cNvPr id="36" name="Group 35">
            <a:extLst>
              <a:ext uri="{FF2B5EF4-FFF2-40B4-BE49-F238E27FC236}">
                <a16:creationId xmlns:a16="http://schemas.microsoft.com/office/drawing/2014/main" id="{98B9D899-3C4D-D052-8400-8D9ECA27C40E}"/>
              </a:ext>
            </a:extLst>
          </p:cNvPr>
          <p:cNvGrpSpPr/>
          <p:nvPr/>
        </p:nvGrpSpPr>
        <p:grpSpPr>
          <a:xfrm>
            <a:off x="8151699" y="4234072"/>
            <a:ext cx="2877413" cy="1112177"/>
            <a:chOff x="3499602" y="2142307"/>
            <a:chExt cx="2877413" cy="1112177"/>
          </a:xfrm>
        </p:grpSpPr>
        <p:cxnSp>
          <p:nvCxnSpPr>
            <p:cNvPr id="37" name="Straight Connector 36">
              <a:extLst>
                <a:ext uri="{FF2B5EF4-FFF2-40B4-BE49-F238E27FC236}">
                  <a16:creationId xmlns:a16="http://schemas.microsoft.com/office/drawing/2014/main" id="{5DEE8574-89D7-41FA-66BE-662DDC173D74}"/>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C7F4E48-9B1C-6D74-2C0B-17AB59092063}"/>
                </a:ext>
              </a:extLst>
            </p:cNvPr>
            <p:cNvSpPr txBox="1"/>
            <p:nvPr/>
          </p:nvSpPr>
          <p:spPr>
            <a:xfrm>
              <a:off x="3723885" y="2608153"/>
              <a:ext cx="2653130" cy="646331"/>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معرفة إمكانية نجاح الاستمطار في المستوطنات المستقبلية على سطح القمر والمريخ. </a:t>
              </a:r>
            </a:p>
          </p:txBody>
        </p:sp>
        <p:sp>
          <p:nvSpPr>
            <p:cNvPr id="39" name="TextBox 38">
              <a:extLst>
                <a:ext uri="{FF2B5EF4-FFF2-40B4-BE49-F238E27FC236}">
                  <a16:creationId xmlns:a16="http://schemas.microsoft.com/office/drawing/2014/main" id="{0CED2EEE-00DC-AE6E-F3A7-19FE1A047165}"/>
                </a:ext>
              </a:extLst>
            </p:cNvPr>
            <p:cNvSpPr txBox="1"/>
            <p:nvPr/>
          </p:nvSpPr>
          <p:spPr>
            <a:xfrm>
              <a:off x="3499602" y="2142307"/>
              <a:ext cx="2877413" cy="276999"/>
            </a:xfrm>
            <a:prstGeom prst="rect">
              <a:avLst/>
            </a:prstGeom>
            <a:noFill/>
          </p:spPr>
          <p:txBody>
            <a:bodyPr wrap="square" rtlCol="1">
              <a:spAutoFit/>
            </a:bodyPr>
            <a:lstStyle/>
            <a:p>
              <a:pPr algn="r"/>
              <a:r>
                <a:rPr lang="ar-SA" sz="1200" b="1" dirty="0">
                  <a:latin typeface="Segoe UI Black" panose="020B0502040204020203" pitchFamily="34" charset="0"/>
                  <a:ea typeface="Tahoma" panose="020B0604030504040204" pitchFamily="34" charset="0"/>
                  <a:cs typeface="Segoe UI Black" panose="020B0502040204020203" pitchFamily="34" charset="0"/>
                </a:rPr>
                <a:t>تجربة الاستمطار في الجاذبية الصغرى</a:t>
              </a:r>
            </a:p>
          </p:txBody>
        </p:sp>
      </p:grpSp>
      <p:grpSp>
        <p:nvGrpSpPr>
          <p:cNvPr id="40" name="Group 39">
            <a:extLst>
              <a:ext uri="{FF2B5EF4-FFF2-40B4-BE49-F238E27FC236}">
                <a16:creationId xmlns:a16="http://schemas.microsoft.com/office/drawing/2014/main" id="{43C73328-C1CF-6A69-B769-C11A69FC4ECE}"/>
              </a:ext>
            </a:extLst>
          </p:cNvPr>
          <p:cNvGrpSpPr/>
          <p:nvPr/>
        </p:nvGrpSpPr>
        <p:grpSpPr>
          <a:xfrm>
            <a:off x="1248428" y="4234072"/>
            <a:ext cx="2877413" cy="1666175"/>
            <a:chOff x="3499602" y="2142307"/>
            <a:chExt cx="2877413" cy="1666175"/>
          </a:xfrm>
        </p:grpSpPr>
        <p:cxnSp>
          <p:nvCxnSpPr>
            <p:cNvPr id="41" name="Straight Connector 40">
              <a:extLst>
                <a:ext uri="{FF2B5EF4-FFF2-40B4-BE49-F238E27FC236}">
                  <a16:creationId xmlns:a16="http://schemas.microsoft.com/office/drawing/2014/main" id="{BA933F18-4891-17E1-C366-08641D8CF223}"/>
                </a:ext>
              </a:extLst>
            </p:cNvPr>
            <p:cNvCxnSpPr>
              <a:cxnSpLocks/>
            </p:cNvCxnSpPr>
            <p:nvPr/>
          </p:nvCxnSpPr>
          <p:spPr>
            <a:xfrm flipH="1">
              <a:off x="3570748" y="2568289"/>
              <a:ext cx="2806267" cy="0"/>
            </a:xfrm>
            <a:prstGeom prst="line">
              <a:avLst/>
            </a:prstGeom>
            <a:ln>
              <a:solidFill>
                <a:srgbClr val="34426F"/>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59F1E60-A046-0249-0620-A74EBBDDB43A}"/>
                </a:ext>
              </a:extLst>
            </p:cNvPr>
            <p:cNvSpPr txBox="1"/>
            <p:nvPr/>
          </p:nvSpPr>
          <p:spPr>
            <a:xfrm>
              <a:off x="3723885" y="2608153"/>
              <a:ext cx="2653130" cy="1200329"/>
            </a:xfrm>
            <a:prstGeom prst="rect">
              <a:avLst/>
            </a:prstGeom>
            <a:noFill/>
          </p:spPr>
          <p:txBody>
            <a:bodyPr wrap="square" rtlCol="1">
              <a:spAutoFit/>
            </a:bodyPr>
            <a:lstStyle/>
            <a:p>
              <a:pPr algn="just" rtl="1"/>
              <a:r>
                <a:rPr lang="ar-SA" sz="1200" dirty="0">
                  <a:latin typeface="Segoe UI" panose="020B0502040204020203" pitchFamily="34" charset="0"/>
                  <a:ea typeface="Tahoma" panose="020B0604030504040204" pitchFamily="34" charset="0"/>
                  <a:cs typeface="Segoe UI" panose="020B0502040204020203" pitchFamily="34" charset="0"/>
                </a:rPr>
                <a:t>ثلاث تجارب مختلفة: تجربة انتشار الألوان السائلة بالتركيز على ميكانيكا السوائل، تجربة الطائرة الورقية الفضائية بالتركيز على الديناميكية الهوائية، وتجربة أنماط انتقال الحرارة بالتركيز على طرق انتقال الحرارة. </a:t>
              </a:r>
            </a:p>
          </p:txBody>
        </p:sp>
        <p:sp>
          <p:nvSpPr>
            <p:cNvPr id="43" name="TextBox 42">
              <a:extLst>
                <a:ext uri="{FF2B5EF4-FFF2-40B4-BE49-F238E27FC236}">
                  <a16:creationId xmlns:a16="http://schemas.microsoft.com/office/drawing/2014/main" id="{3A110CAA-8ACF-1100-2612-5A3205164BB1}"/>
                </a:ext>
              </a:extLst>
            </p:cNvPr>
            <p:cNvSpPr txBox="1"/>
            <p:nvPr/>
          </p:nvSpPr>
          <p:spPr>
            <a:xfrm>
              <a:off x="3499602" y="2142307"/>
              <a:ext cx="2877413" cy="276999"/>
            </a:xfrm>
            <a:prstGeom prst="rect">
              <a:avLst/>
            </a:prstGeom>
            <a:noFill/>
          </p:spPr>
          <p:txBody>
            <a:bodyPr wrap="square" rtlCol="1">
              <a:spAutoFit/>
            </a:bodyPr>
            <a:lstStyle/>
            <a:p>
              <a:pPr algn="r"/>
              <a:r>
                <a:rPr lang="ar-SA" sz="1200" b="1" dirty="0">
                  <a:latin typeface="Segoe UI Black" panose="020B0502040204020203" pitchFamily="34" charset="0"/>
                  <a:ea typeface="Tahoma" panose="020B0604030504040204" pitchFamily="34" charset="0"/>
                  <a:cs typeface="Segoe UI Black" panose="020B0502040204020203" pitchFamily="34" charset="0"/>
                </a:rPr>
                <a:t>تجارب توعوية وتعليمية في الجاذبية الصغرى</a:t>
              </a:r>
            </a:p>
          </p:txBody>
        </p:sp>
      </p:grpSp>
      <p:pic>
        <p:nvPicPr>
          <p:cNvPr id="55" name="Picture 54" descr="A blue heart with a heartbeat line&#10;&#10;AI-generated content may be incorrect.">
            <a:extLst>
              <a:ext uri="{FF2B5EF4-FFF2-40B4-BE49-F238E27FC236}">
                <a16:creationId xmlns:a16="http://schemas.microsoft.com/office/drawing/2014/main" id="{67B1D648-D533-2799-EADA-27B57232F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2305" y="1696080"/>
            <a:ext cx="869085" cy="669804"/>
          </a:xfrm>
          <a:prstGeom prst="rect">
            <a:avLst/>
          </a:prstGeom>
        </p:spPr>
      </p:pic>
      <p:pic>
        <p:nvPicPr>
          <p:cNvPr id="57" name="Picture 56" descr="A blue line art of a computer screen&#10;&#10;AI-generated content may be incorrect.">
            <a:extLst>
              <a:ext uri="{FF2B5EF4-FFF2-40B4-BE49-F238E27FC236}">
                <a16:creationId xmlns:a16="http://schemas.microsoft.com/office/drawing/2014/main" id="{DBD21D50-B1B4-1C3C-69FA-96783613E7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7806" y="3583560"/>
            <a:ext cx="886362" cy="683119"/>
          </a:xfrm>
          <a:prstGeom prst="rect">
            <a:avLst/>
          </a:prstGeom>
        </p:spPr>
      </p:pic>
      <p:pic>
        <p:nvPicPr>
          <p:cNvPr id="59" name="Picture 58" descr="A blue outline of a graduation cap and a book&#10;&#10;AI-generated content may be incorrect.">
            <a:extLst>
              <a:ext uri="{FF2B5EF4-FFF2-40B4-BE49-F238E27FC236}">
                <a16:creationId xmlns:a16="http://schemas.microsoft.com/office/drawing/2014/main" id="{08F5A995-B435-003A-E8EF-86A6E5DB8CDD}"/>
              </a:ext>
            </a:extLst>
          </p:cNvPr>
          <p:cNvPicPr>
            <a:picLocks noChangeAspect="1"/>
          </p:cNvPicPr>
          <p:nvPr/>
        </p:nvPicPr>
        <p:blipFill>
          <a:blip r:embed="rId5"/>
          <a:stretch>
            <a:fillRect/>
          </a:stretch>
        </p:blipFill>
        <p:spPr>
          <a:xfrm>
            <a:off x="3110064" y="3527403"/>
            <a:ext cx="997001" cy="768389"/>
          </a:xfrm>
          <a:prstGeom prst="rect">
            <a:avLst/>
          </a:prstGeom>
        </p:spPr>
      </p:pic>
      <p:pic>
        <p:nvPicPr>
          <p:cNvPr id="61" name="Picture 60" descr="A blue dna strand on a black background&#10;&#10;AI-generated content may be incorrect.">
            <a:extLst>
              <a:ext uri="{FF2B5EF4-FFF2-40B4-BE49-F238E27FC236}">
                <a16:creationId xmlns:a16="http://schemas.microsoft.com/office/drawing/2014/main" id="{ABDA4B7A-3274-96B7-0AE9-4741BE416867}"/>
              </a:ext>
            </a:extLst>
          </p:cNvPr>
          <p:cNvPicPr>
            <a:picLocks noChangeAspect="1"/>
          </p:cNvPicPr>
          <p:nvPr/>
        </p:nvPicPr>
        <p:blipFill>
          <a:blip r:embed="rId6"/>
          <a:stretch>
            <a:fillRect/>
          </a:stretch>
        </p:blipFill>
        <p:spPr>
          <a:xfrm>
            <a:off x="6805275" y="1565825"/>
            <a:ext cx="886362" cy="683119"/>
          </a:xfrm>
          <a:prstGeom prst="rect">
            <a:avLst/>
          </a:prstGeom>
        </p:spPr>
      </p:pic>
      <p:pic>
        <p:nvPicPr>
          <p:cNvPr id="63" name="Picture 62" descr="A blue circle with circles and a black background&#10;&#10;AI-generated content may be incorrect.">
            <a:extLst>
              <a:ext uri="{FF2B5EF4-FFF2-40B4-BE49-F238E27FC236}">
                <a16:creationId xmlns:a16="http://schemas.microsoft.com/office/drawing/2014/main" id="{8083C50A-37C4-922E-12D2-CA2712160D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27036" y="3565719"/>
            <a:ext cx="802076" cy="618160"/>
          </a:xfrm>
          <a:prstGeom prst="rect">
            <a:avLst/>
          </a:prstGeom>
        </p:spPr>
      </p:pic>
      <p:pic>
        <p:nvPicPr>
          <p:cNvPr id="65" name="Picture 64" descr="A blue line drawing of a person holding a paper&#10;&#10;AI-generated content may be incorrect.">
            <a:extLst>
              <a:ext uri="{FF2B5EF4-FFF2-40B4-BE49-F238E27FC236}">
                <a16:creationId xmlns:a16="http://schemas.microsoft.com/office/drawing/2014/main" id="{AB2783E5-7413-D1D5-2579-6B279959B4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17605" y="1631639"/>
            <a:ext cx="808236" cy="622908"/>
          </a:xfrm>
          <a:prstGeom prst="rect">
            <a:avLst/>
          </a:prstGeom>
        </p:spPr>
      </p:pic>
    </p:spTree>
    <p:extLst>
      <p:ext uri="{BB962C8B-B14F-4D97-AF65-F5344CB8AC3E}">
        <p14:creationId xmlns:p14="http://schemas.microsoft.com/office/powerpoint/2010/main" val="143607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1000"/>
                                        <p:tgtEl>
                                          <p:spTgt spid="24"/>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1000"/>
                                        <p:tgtEl>
                                          <p:spTgt spid="2"/>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1000"/>
                                        <p:tgtEl>
                                          <p:spTgt spid="11"/>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000"/>
                                        <p:tgtEl>
                                          <p:spTgt spid="32"/>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1000"/>
                                        <p:tgtEl>
                                          <p:spTgt spid="36"/>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4YjljYjhiZi0yZDk0LTQ2MjItOTg4Yi05M2IyMGY2YmU4OTQiIG9yaWdpbj0idXNlclNlbGVjdGVkIiAvPjxVc2VyTmFtZT5TU0NcU2hhaWtoTTwvVXNlck5hbWU+PERhdGVUaW1lPjMvMjUvMjAyNSAxOjUwOjE0IFBNPC9EYXRlVGltZT48TGFiZWxTdHJpbmc+Tm8gTWFya2luZz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8b9cb8bf-2d94-4622-988b-93b20f6be894" origin="userSelected"/>
</file>

<file path=customXml/itemProps1.xml><?xml version="1.0" encoding="utf-8"?>
<ds:datastoreItem xmlns:ds="http://schemas.openxmlformats.org/officeDocument/2006/customXml" ds:itemID="{A0F5DFF6-7331-4B38-903B-3F931A663F93}">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C2E5BC86-4C8D-44AC-ABBD-6783B50538E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1430</TotalTime>
  <Words>717</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Segoe UI</vt:lpstr>
      <vt:lpstr>Segoe UI Black</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Norah AlJriedi</dc:creator>
  <cp:lastModifiedBy>Mashael A. Al-Shaikh</cp:lastModifiedBy>
  <cp:revision>10</cp:revision>
  <dcterms:created xsi:type="dcterms:W3CDTF">2025-03-23T09:00:40Z</dcterms:created>
  <dcterms:modified xsi:type="dcterms:W3CDTF">2025-05-15T10:14:23Z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b1d83f38-0b92-4b68-869d-3d795d727074</vt:lpwstr>
  </property>
  <property fmtid="{D5CDD505-2E9C-101B-9397-08002B2CF9AE}" pid="3" name="bjDocumentSecurityLabel">
    <vt:lpwstr>No Marking</vt:lpwstr>
  </property>
  <property fmtid="{D5CDD505-2E9C-101B-9397-08002B2CF9AE}" pid="4" name="bjClsUserRVM">
    <vt:lpwstr>[]</vt:lpwstr>
  </property>
  <property fmtid="{D5CDD505-2E9C-101B-9397-08002B2CF9AE}" pid="5" name="bjSaver">
    <vt:lpwstr>76bE8GMQal57Lyua5iR9wKwd3leti+Kr</vt:lpwstr>
  </property>
  <property fmtid="{D5CDD505-2E9C-101B-9397-08002B2CF9AE}" pid="6" name="bjLabelHistoryID">
    <vt:lpwstr>{A0F5DFF6-7331-4B38-903B-3F931A663F93}</vt:lpwstr>
  </property>
</Properties>
</file>